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53edd63d4cd4207" /><Relationship Type="http://schemas.openxmlformats.org/officeDocument/2006/relationships/extended-properties" Target="/docProps/app.xml" Id="Rf12effce6fb24bd7" /><Relationship Type="http://schemas.openxmlformats.org/officeDocument/2006/relationships/officeDocument" Target="/ppt/presentation.xml" Id="R9d69ff4f82bc4528" /></Relationships>
</file>

<file path=ppt/presentation.xml><?xml version="1.0" encoding="utf-8"?>
<p:presentation xmlns:p="http://schemas.openxmlformats.org/presentationml/2006/main">
  <p:sldMasterIdLst>
    <p:sldMasterId xmlns:r="http://schemas.openxmlformats.org/officeDocument/2006/relationships" id="2147483648" r:id="Re4badae46b01403d"/>
  </p:sldMasterIdLst>
  <p:notesMasterIdLst>
    <p:notesMasterId xmlns:r="http://schemas.openxmlformats.org/officeDocument/2006/relationships" r:id="R2a1eb0deedc64476"/>
  </p:notesMasterIdLst>
  <p:sldIdLst>
    <p:sldId xmlns:r="http://schemas.openxmlformats.org/officeDocument/2006/relationships" id="256" r:id="Ref8d0b5c2bf64561"/>
    <p:sldId xmlns:r="http://schemas.openxmlformats.org/officeDocument/2006/relationships" id="257" r:id="R2a04fbd732244473"/>
    <p:sldId xmlns:r="http://schemas.openxmlformats.org/officeDocument/2006/relationships" id="258" r:id="R9a935e8cd6234989"/>
    <p:sldId xmlns:r="http://schemas.openxmlformats.org/officeDocument/2006/relationships" id="259" r:id="R722f2c2670e84dd8"/>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19823b57c854132" /><Relationship Type="http://schemas.openxmlformats.org/officeDocument/2006/relationships/slideMaster" Target="/ppt/slideMasters/slideMaster1.xml" Id="Re4badae46b01403d" /><Relationship Type="http://schemas.openxmlformats.org/officeDocument/2006/relationships/notesMaster" Target="/ppt/notesMasters/notesMaster1.xml" Id="R2a1eb0deedc64476" /><Relationship Type="http://schemas.openxmlformats.org/officeDocument/2006/relationships/presProps" Target="/ppt/presProps.xml" Id="R407b55a35f3f4c6b" /><Relationship Type="http://schemas.openxmlformats.org/officeDocument/2006/relationships/tableStyles" Target="/ppt/tableStyles.xml" Id="Re4f67ed135fc46c8" /><Relationship Type="http://schemas.openxmlformats.org/officeDocument/2006/relationships/slide" Target="/ppt/slides/slide1.xml" Id="Ref8d0b5c2bf64561" /><Relationship Type="http://schemas.openxmlformats.org/officeDocument/2006/relationships/slide" Target="/ppt/slides/slide2.xml" Id="R2a04fbd732244473" /><Relationship Type="http://schemas.openxmlformats.org/officeDocument/2006/relationships/slide" Target="/ppt/slides/slide3.xml" Id="R9a935e8cd6234989" /><Relationship Type="http://schemas.openxmlformats.org/officeDocument/2006/relationships/slide" Target="/ppt/slides/slide4.xml" Id="R722f2c2670e84dd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de5d463b6a44e5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dd71fa26d7840da" /><Relationship Type="http://schemas.openxmlformats.org/officeDocument/2006/relationships/notesMaster" Target="/ppt/notesMasters/notesMaster1.xml" Id="R7fb112e978d549a8" /></Relationships>
</file>

<file path=ppt/notesSlides/_rels/notesSlide2.xml.rels>&#65279;<?xml version="1.0" encoding="utf-8"?><Relationships xmlns="http://schemas.openxmlformats.org/package/2006/relationships"><Relationship Type="http://schemas.openxmlformats.org/officeDocument/2006/relationships/slide" Target="/ppt/slides/slide2.xml" Id="R4508fd0d35d94d7a" /><Relationship Type="http://schemas.openxmlformats.org/officeDocument/2006/relationships/notesMaster" Target="/ppt/notesMasters/notesMaster1.xml" Id="Rcd5dae30484144e1" /></Relationships>
</file>

<file path=ppt/notesSlides/_rels/notesSlide3.xml.rels>&#65279;<?xml version="1.0" encoding="utf-8"?><Relationships xmlns="http://schemas.openxmlformats.org/package/2006/relationships"><Relationship Type="http://schemas.openxmlformats.org/officeDocument/2006/relationships/slide" Target="/ppt/slides/slide3.xml" Id="R563cdff43816497e" /><Relationship Type="http://schemas.openxmlformats.org/officeDocument/2006/relationships/notesMaster" Target="/ppt/notesMasters/notesMaster1.xml" Id="R5d6529bf8f9c4da5" /></Relationships>
</file>

<file path=ppt/notesSlides/_rels/notesSlide4.xml.rels>&#65279;<?xml version="1.0" encoding="utf-8"?><Relationships xmlns="http://schemas.openxmlformats.org/package/2006/relationships"><Relationship Type="http://schemas.openxmlformats.org/officeDocument/2006/relationships/slide" Target="/ppt/slides/slide4.xml" Id="Re9e07b64ef1646e7" /><Relationship Type="http://schemas.openxmlformats.org/officeDocument/2006/relationships/notesMaster" Target="/ppt/notesMasters/notesMaster1.xml" Id="Ra5da47209586480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800-207 https://csrc.nist.gov/pubs/sp/800/207/final</a:t>
            </a:r>
          </a:p>
          <a:p xmlns:a="http://schemas.openxmlformats.org/drawingml/2006/main">
            <a:r>
              <a:t>Parafrase: netwerkpositie of eigendom alleen geeft geen impliciet vertrouwen; authenticatie en autorisatie zijn afzonderlijke functies. Deze kaart is geen volledige zero-trustarchitectuur of conformiteitsverklaring.</a:t>
            </a:r>
          </a:p>
          <a:p xmlns:a="http://schemas.openxmlformats.org/drawingml/2006/main">
            <a:r>
              <a:t>De kaart ondersteunt ontwerp en review. Zij vervangt geen volledige dreigingsanalyse, penetratietest of autorisatiemodel. Een netwerkzone, versleutelde verbinding of bekende identiteit bewijst op zichzelf niet dat een actor bevoegd is voor een specifiek dossier.</a:t>
            </a:r>
          </a:p>
          <a:p xmlns:a="http://schemas.openxmlformats.org/drawingml/2006/main">
            <a:r>
              <a:t>Kwaliteitscriteria:</a:t>
            </a:r>
          </a:p>
          <a:p xmlns:a="http://schemas.openxmlformats.org/drawingml/2006/main">
            <a:r>
              <a:t>Een zone is geen automatische toestemming.</a:t>
            </a:r>
          </a:p>
          <a:p xmlns:a="http://schemas.openxmlformats.org/drawingml/2006/main">
            <a:r>
              <a:t>Elke grensovergang benoemt actor, handeling en gegevens.</a:t>
            </a:r>
          </a:p>
          <a:p xmlns:a="http://schemas.openxmlformats.org/drawingml/2006/main">
            <a:r>
              <a:t>Identiteitscontrole en bevoegdheidscontrole zijn onderscheiden.</a:t>
            </a:r>
          </a:p>
          <a:p xmlns:a="http://schemas.openxmlformats.org/drawingml/2006/main">
            <a:r>
              <a:t>Een maatregel verwijst naar een misbruikscenario en toetsbaar bewijs.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800-207 https://csrc.nist.gov/pubs/sp/800/207/final</a:t>
            </a:r>
          </a:p>
          <a:p xmlns:a="http://schemas.openxmlformats.org/drawingml/2006/main">
            <a:r>
              <a:t>Parafrase: netwerkpositie of eigendom alleen geeft geen impliciet vertrouwen; authenticatie en autorisatie zijn afzonderlijke functies. Deze kaart is geen volledige zero-trustarchitectuur of conformiteitsverklaring.</a:t>
            </a:r>
          </a:p>
          <a:p xmlns:a="http://schemas.openxmlformats.org/drawingml/2006/main">
            <a:r>
              <a:t>De kaart ondersteunt ontwerp en review. Zij vervangt geen volledige dreigingsanalyse, penetratietest of autorisatiemodel. Een netwerkzone, versleutelde verbinding of bekende identiteit bewijst op zichzelf niet dat een actor bevoegd is voor een specifiek dossier.</a:t>
            </a:r>
          </a:p>
          <a:p xmlns:a="http://schemas.openxmlformats.org/drawingml/2006/main">
            <a:r>
              <a:t>Kwaliteitscriteria:</a:t>
            </a:r>
          </a:p>
          <a:p xmlns:a="http://schemas.openxmlformats.org/drawingml/2006/main">
            <a:r>
              <a:t>Een zone is geen automatische toestemming.</a:t>
            </a:r>
          </a:p>
          <a:p xmlns:a="http://schemas.openxmlformats.org/drawingml/2006/main">
            <a:r>
              <a:t>Elke grensovergang benoemt actor, handeling en gegevens.</a:t>
            </a:r>
          </a:p>
          <a:p xmlns:a="http://schemas.openxmlformats.org/drawingml/2006/main">
            <a:r>
              <a:t>Identiteitscontrole en bevoegdheidscontrole zijn onderscheiden.</a:t>
            </a:r>
          </a:p>
          <a:p xmlns:a="http://schemas.openxmlformats.org/drawingml/2006/main">
            <a:r>
              <a:t>Een maatregel verwijst naar een misbruikscenario en toetsbaar bewijs.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800-207 https://csrc.nist.gov/pubs/sp/800/207/final</a:t>
            </a:r>
          </a:p>
          <a:p xmlns:a="http://schemas.openxmlformats.org/drawingml/2006/main">
            <a:r>
              <a:t>Parafrase: netwerkpositie of eigendom alleen geeft geen impliciet vertrouwen; authenticatie en autorisatie zijn afzonderlijke functies. Deze kaart is geen volledige zero-trustarchitectuur of conformiteitsverklaring.</a:t>
            </a:r>
          </a:p>
          <a:p xmlns:a="http://schemas.openxmlformats.org/drawingml/2006/main">
            <a:r>
              <a:t>De kaart ondersteunt ontwerp en review. Zij vervangt geen volledige dreigingsanalyse, penetratietest of autorisatiemodel. Een netwerkzone, versleutelde verbinding of bekende identiteit bewijst op zichzelf niet dat een actor bevoegd is voor een specifiek dossier.</a:t>
            </a:r>
          </a:p>
          <a:p xmlns:a="http://schemas.openxmlformats.org/drawingml/2006/main">
            <a:r>
              <a:t>Kwaliteitscriteria:</a:t>
            </a:r>
          </a:p>
          <a:p xmlns:a="http://schemas.openxmlformats.org/drawingml/2006/main">
            <a:r>
              <a:t>Een zone is geen automatische toestemming.</a:t>
            </a:r>
          </a:p>
          <a:p xmlns:a="http://schemas.openxmlformats.org/drawingml/2006/main">
            <a:r>
              <a:t>Elke grensovergang benoemt actor, handeling en gegevens.</a:t>
            </a:r>
          </a:p>
          <a:p xmlns:a="http://schemas.openxmlformats.org/drawingml/2006/main">
            <a:r>
              <a:t>Identiteitscontrole en bevoegdheidscontrole zijn onderscheiden.</a:t>
            </a:r>
          </a:p>
          <a:p xmlns:a="http://schemas.openxmlformats.org/drawingml/2006/main">
            <a:r>
              <a:t>Een maatregel verwijst naar een misbruikscenario en toetsbaar bewijs.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800-207 https://csrc.nist.gov/pubs/sp/800/207/final</a:t>
            </a:r>
          </a:p>
          <a:p xmlns:a="http://schemas.openxmlformats.org/drawingml/2006/main">
            <a:r>
              <a:t>Parafrase: netwerkpositie of eigendom alleen geeft geen impliciet vertrouwen; authenticatie en autorisatie zijn afzonderlijke functies. Deze kaart is geen volledige zero-trustarchitectuur of conformiteitsverklaring.</a:t>
            </a:r>
          </a:p>
          <a:p xmlns:a="http://schemas.openxmlformats.org/drawingml/2006/main">
            <a:r>
              <a:t>De kaart ondersteunt ontwerp en review. Zij vervangt geen volledige dreigingsanalyse, penetratietest of autorisatiemodel. Een netwerkzone, versleutelde verbinding of bekende identiteit bewijst op zichzelf niet dat een actor bevoegd is voor een specifiek dossier.</a:t>
            </a:r>
          </a:p>
          <a:p xmlns:a="http://schemas.openxmlformats.org/drawingml/2006/main">
            <a:r>
              <a:t>Kwaliteitscriteria:</a:t>
            </a:r>
          </a:p>
          <a:p xmlns:a="http://schemas.openxmlformats.org/drawingml/2006/main">
            <a:r>
              <a:t>Een zone is geen automatische toestemming.</a:t>
            </a:r>
          </a:p>
          <a:p xmlns:a="http://schemas.openxmlformats.org/drawingml/2006/main">
            <a:r>
              <a:t>Elke grensovergang benoemt actor, handeling en gegevens.</a:t>
            </a:r>
          </a:p>
          <a:p xmlns:a="http://schemas.openxmlformats.org/drawingml/2006/main">
            <a:r>
              <a:t>Identiteitscontrole en bevoegdheidscontrole zijn onderscheiden.</a:t>
            </a:r>
          </a:p>
          <a:p xmlns:a="http://schemas.openxmlformats.org/drawingml/2006/main">
            <a:r>
              <a:t>Een maatregel verwijst naar een misbruikscenario en toetsbaar bewijs.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69aadfed3dc453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961ddaf8f734ddc" /><Relationship Type="http://schemas.openxmlformats.org/officeDocument/2006/relationships/slideLayout" Target="/ppt/slideLayouts/slideLayout1.xml" Id="R23ad25250474472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3ad25250474472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221ee3462104c01" /><Relationship Type="http://schemas.openxmlformats.org/officeDocument/2006/relationships/notesSlide" Target="/ppt/notesSlides/notesSlide1.xml" Id="Rd4200a39b56b4c6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ffb6d37a09c449f" /><Relationship Type="http://schemas.openxmlformats.org/officeDocument/2006/relationships/notesSlide" Target="/ppt/notesSlides/notesSlide2.xml" Id="R61fec3ca4eba431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0eb3656b63c4b3e" /><Relationship Type="http://schemas.openxmlformats.org/officeDocument/2006/relationships/notesSlide" Target="/ppt/notesSlides/notesSlide3.xml" Id="Ra57b53da0829419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df013f8082e4cf4" /><Relationship Type="http://schemas.openxmlformats.org/officeDocument/2006/relationships/notesSlide" Target="/ppt/notesSlides/notesSlide4.xml" Id="Rdf6a99e3a54c4ba0"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2DFA8373-9569-47B3-8C47-A3B6626A7325}"/>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Grensovergangen in de oplossing</a:t>
            </a:r>
          </a:p>
        </p:txBody>
      </p:sp>
      <p:sp>
        <p:nvSpPr>
          <p:cNvPr id="2" name="">
            <a:extLst xmlns:a="http://schemas.openxmlformats.org/drawingml/2006/main">
              <a:ext uri="{FF2B5EF4-FFF2-40B4-BE49-F238E27FC236}">
                <a16:creationId xmlns:a16="http://schemas.microsoft.com/office/drawing/2014/main" id="{6EB789FD-477A-4C6D-B20E-AD78D61D6033}"/>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Security Trust Boundary Map v1.0</a:t>
            </a:r>
          </a:p>
        </p:txBody>
      </p:sp>
      <p:sp>
        <p:nvSpPr>
          <p:cNvPr id="3" name="">
            <a:extLst xmlns:a="http://schemas.openxmlformats.org/drawingml/2006/main">
              <a:ext uri="{FF2B5EF4-FFF2-40B4-BE49-F238E27FC236}">
                <a16:creationId xmlns:a16="http://schemas.microsoft.com/office/drawing/2014/main" id="{E7B48244-9023-46F0-A5C4-588CAB47B0A6}"/>
              </a:ext>
            </a:extLst>
          </p:cNvPr>
          <p:cNvSpPr>
            <a:spLocks xmlns:a="http://schemas.openxmlformats.org/drawingml/2006/main" noGrp="1"/>
          </p:cNvSpPr>
          <p:nvPr/>
        </p:nvSpPr>
        <p:spPr>
          <a:xfrm xmlns:a="http://schemas.openxmlformats.org/drawingml/2006/main">
            <a:off x="609600" y="1809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[Externe actor A-01]</a:t>
            </a:r>
          </a:p>
        </p:txBody>
      </p:sp>
      <p:sp>
        <p:nvSpPr>
          <p:cNvPr id="4" name="">
            <a:extLst xmlns:a="http://schemas.openxmlformats.org/drawingml/2006/main">
              <a:ext uri="{FF2B5EF4-FFF2-40B4-BE49-F238E27FC236}">
                <a16:creationId xmlns:a16="http://schemas.microsoft.com/office/drawing/2014/main" id="{4008D944-DA20-460D-9D45-096F681080B1}"/>
              </a:ext>
            </a:extLst>
          </p:cNvPr>
          <p:cNvSpPr>
            <a:spLocks xmlns:a="http://schemas.openxmlformats.org/drawingml/2006/main" noGrp="1"/>
          </p:cNvSpPr>
          <p:nvPr/>
        </p:nvSpPr>
        <p:spPr>
          <a:xfrm xmlns:a="http://schemas.openxmlformats.org/drawingml/2006/main">
            <a:off x="5562600" y="1809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[Dienst P-01]</a:t>
            </a:r>
          </a:p>
        </p:txBody>
      </p:sp>
      <p:sp>
        <p:nvSpPr>
          <p:cNvPr id="5" name="">
            <a:extLst xmlns:a="http://schemas.openxmlformats.org/drawingml/2006/main">
              <a:ext uri="{FF2B5EF4-FFF2-40B4-BE49-F238E27FC236}">
                <a16:creationId xmlns:a16="http://schemas.microsoft.com/office/drawing/2014/main" id="{32624B16-393B-4DE2-92D0-38111605F934}"/>
              </a:ext>
            </a:extLst>
          </p:cNvPr>
          <p:cNvSpPr>
            <a:spLocks xmlns:a="http://schemas.openxmlformats.org/drawingml/2006/main" noGrp="1"/>
          </p:cNvSpPr>
          <p:nvPr/>
        </p:nvSpPr>
        <p:spPr>
          <a:xfrm xmlns:a="http://schemas.openxmlformats.org/drawingml/2006/main">
            <a:off x="10515600" y="1809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[Resource R-01]</a:t>
            </a:r>
          </a:p>
        </p:txBody>
      </p:sp>
      <p:sp>
        <p:nvSpPr>
          <p:cNvPr id="6" name="">
            <a:extLst xmlns:a="http://schemas.openxmlformats.org/drawingml/2006/main">
              <a:ext uri="{FF2B5EF4-FFF2-40B4-BE49-F238E27FC236}">
                <a16:creationId xmlns:a16="http://schemas.microsoft.com/office/drawing/2014/main" id="{39985BFD-C2D1-4558-97DE-D4871FAC7504}"/>
              </a:ext>
            </a:extLst>
          </p:cNvPr>
          <p:cNvSpPr>
            <a:spLocks xmlns:a="http://schemas.openxmlformats.org/drawingml/2006/main" noGrp="1"/>
          </p:cNvSpPr>
          <p:nvPr/>
        </p:nvSpPr>
        <p:spPr>
          <a:xfrm xmlns:a="http://schemas.openxmlformats.org/drawingml/2006/main">
            <a:off x="5562600" y="2952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[Beheeractor A-02]</a:t>
            </a:r>
          </a:p>
        </p:txBody>
      </p:sp>
      <p:cxnSp>
        <p:nvCxnSpPr>
          <p:cNvPr id="20" name=""/>
          <p:cNvCxnSpPr>
            <a:stCxn xmlns:a="http://schemas.openxmlformats.org/drawingml/2006/main" id="3" idx="3"/>
            <a:endCxn xmlns:a="http://schemas.openxmlformats.org/drawingml/2006/main" id="4" idx="1"/>
          </p:cNvCxnSpPr>
          <p:nvPr/>
        </p:nvCxnSpPr>
        <p:spPr>
          <a:xfrm xmlns:a="http://schemas.openxmlformats.org/drawingml/2006/main">
            <a:off x="4419600" y="2181225"/>
            <a:ext cx="1143000" cy="0"/>
          </a:xfrm>
          <a:prstGeom xmlns:a="http://schemas.openxmlformats.org/drawingml/2006/main" prst="straightConnector1">
            <a:avLst/>
          </a:prstGeom>
          <a:ln xmlns:a="http://schemas.openxmlformats.org/drawingml/2006/main" w="19050">
            <a:solidFill>
              <a:srgbClr val="147D92"/>
            </a:solidFill>
          </a:ln>
        </p:spPr>
      </p:cxnSp>
      <p:cxnSp>
        <p:nvCxnSpPr>
          <p:cNvPr id="21" name=""/>
          <p:cNvCxnSpPr>
            <a:stCxn xmlns:a="http://schemas.openxmlformats.org/drawingml/2006/main" id="4" idx="3"/>
            <a:endCxn xmlns:a="http://schemas.openxmlformats.org/drawingml/2006/main" id="5" idx="1"/>
          </p:cNvCxnSpPr>
          <p:nvPr/>
        </p:nvCxnSpPr>
        <p:spPr>
          <a:xfrm xmlns:a="http://schemas.openxmlformats.org/drawingml/2006/main">
            <a:off x="9372600" y="2181225"/>
            <a:ext cx="1143000" cy="0"/>
          </a:xfrm>
          <a:prstGeom xmlns:a="http://schemas.openxmlformats.org/drawingml/2006/main" prst="straightConnector1">
            <a:avLst/>
          </a:prstGeom>
          <a:ln xmlns:a="http://schemas.openxmlformats.org/drawingml/2006/main" w="19050">
            <a:solidFill>
              <a:srgbClr val="147D92"/>
            </a:solidFill>
          </a:ln>
        </p:spPr>
      </p:cxnSp>
      <p:cxnSp>
        <p:nvCxnSpPr>
          <p:cNvPr id="22" name=""/>
          <p:cNvCxnSpPr>
            <a:stCxn xmlns:a="http://schemas.openxmlformats.org/drawingml/2006/main" id="6" idx="0"/>
            <a:endCxn xmlns:a="http://schemas.openxmlformats.org/drawingml/2006/main" id="4" idx="2"/>
          </p:cNvCxnSpPr>
          <p:nvPr/>
        </p:nvCxnSpPr>
        <p:spPr>
          <a:xfrm xmlns:a="http://schemas.openxmlformats.org/drawingml/2006/main" flipV="1">
            <a:off x="7467600" y="2552700"/>
            <a:ext cx="0" cy="400050"/>
          </a:xfrm>
          <a:prstGeom xmlns:a="http://schemas.openxmlformats.org/drawingml/2006/main" prst="straightConnector1">
            <a:avLst/>
          </a:prstGeom>
          <a:ln xmlns:a="http://schemas.openxmlformats.org/drawingml/2006/main" w="19050">
            <a:solidFill>
              <a:srgbClr val="147D92"/>
            </a:solidFill>
          </a:ln>
        </p:spPr>
      </p:cxnSp>
      <p:sp>
        <p:nvSpPr>
          <p:cNvPr id="10" name="">
            <a:extLst xmlns:a="http://schemas.openxmlformats.org/drawingml/2006/main">
              <a:ext uri="{FF2B5EF4-FFF2-40B4-BE49-F238E27FC236}">
                <a16:creationId xmlns:a16="http://schemas.microsoft.com/office/drawing/2014/main" id="{06F8D55E-C5D7-4E48-B687-3B3BA0CAB756}"/>
              </a:ext>
            </a:extLst>
          </p:cNvPr>
          <p:cNvSpPr>
            <a:spLocks xmlns:a="http://schemas.openxmlformats.org/drawingml/2006/main" noGrp="1"/>
          </p:cNvSpPr>
          <p:nvPr/>
        </p:nvSpPr>
        <p:spPr>
          <a:xfrm xmlns:a="http://schemas.openxmlformats.org/drawingml/2006/main">
            <a:off x="609600" y="3886200"/>
            <a:ext cx="16859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47D92"/>
                </a:solidFill>
                <a:latin typeface="Bitstream Charter"/>
                <a:ea typeface="Bitstream Charter"/>
                <a:cs typeface="Bitstream Charter"/>
              </a:defRPr>
            </a:pPr>
            <a:r>
              <a:rPr sz="1725" b="0">
                <a:solidFill>
                  <a:srgbClr val="147D92"/>
                </a:solidFill>
                <a:latin typeface="Bitstream Charter"/>
                <a:ea typeface="Bitstream Charter"/>
                <a:cs typeface="Bitstream Charter"/>
              </a:rPr>
              <a:t>F-01 over G-01: eigen aanvraag   /   F-02 over G-02: dossier opvragen   /   F-03 over G-03: beheerhandeling</a:t>
            </a:r>
          </a:p>
        </p:txBody>
      </p:sp>
      <p:graphicFrame>
        <p:nvGraphicFramePr>
          <p:cNvPr id="24" name=""/>
          <p:cNvGraphicFramePr/>
          <p:nvPr/>
        </p:nvGraphicFramePr>
        <p:xfrm>
          <a:off xmlns:a="http://schemas.openxmlformats.org/drawingml/2006/main" x="609600" y="4572000"/>
          <a:ext xmlns:a="http://schemas.openxmlformats.org/drawingml/2006/main" cx="17068800" cy="4191000"/>
        </p:xfrm>
        <a:graphic xmlns:a="http://schemas.openxmlformats.org/drawingml/2006/main">
          <a:graphicData uri="http://schemas.openxmlformats.org/drawingml/2006/table">
            <a:tbl>
              <a:tblPr/>
              <a:tblGrid>
                <a:gridCol w="3905250"/>
                <a:gridCol w="13163550"/>
              </a:tblGrid>
              <a:tr h="838200">
                <a:tc>
                  <a:txBody>
                    <a:bodyPr/>
                    <a:lstStyle/>
                    <a:p>
                      <a:r>
                        <a:rPr sz="18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1800" b="1">
                          <a:solidFill>
                            <a:srgbClr val="FFFFFF"/>
                          </a:solidFill>
                          <a:latin typeface="Bitstream Charter"/>
                          <a:ea typeface="Bitstream Charter"/>
                          <a:cs typeface="Bitstream Charter"/>
                        </a:rPr>
                        <a:t>Invulinstructie</a:t>
                      </a:r>
                    </a:p>
                  </a:txBody>
                  <a:tcPr marL="91440" marR="91440" marT="45720" marB="45720">
                    <a:solidFill>
                      <a:srgbClr val="142D4E"/>
                    </a:solidFill>
                  </a:tcPr>
                </a:tc>
              </a:tr>
              <a:tr h="838200">
                <a:tc>
                  <a:txBody>
                    <a:bodyPr/>
                    <a:lstStyle/>
                    <a:p>
                      <a:r>
                        <a:rPr sz="1800" b="1">
                          <a:solidFill>
                            <a:srgbClr val="142D4E"/>
                          </a:solidFill>
                          <a:latin typeface="Bitstream Charter"/>
                          <a:ea typeface="Bitstream Charter"/>
                          <a:cs typeface="Bitstream Charter"/>
                        </a:rPr>
                        <a:t>Scope</a:t>
                      </a:r>
                    </a:p>
                  </a:txBody>
                  <a:tcPr marL="91440" marR="91440" marT="45720" marB="45720">
                    <a:solidFill>
                      <a:srgbClr val="EEF5F7"/>
                    </a:solidFill>
                  </a:tcPr>
                </a:tc>
                <a:tc>
                  <a:txBody>
                    <a:bodyPr/>
                    <a:lstStyle/>
                    <a:p>
                      <a:r>
                        <a:rPr sz="1800" b="0">
                          <a:solidFill>
                            <a:srgbClr val="142D4E"/>
                          </a:solidFill>
                          <a:latin typeface="Bitstream Charter"/>
                          <a:ea typeface="Bitstream Charter"/>
                          <a:cs typeface="Bitstream Charter"/>
                        </a:rPr>
                        <a:t>Dienst, omgeving, actoren en beschermde informatie.</a:t>
                      </a:r>
                    </a:p>
                  </a:txBody>
                  <a:tcPr marL="91440" marR="91440" marT="45720" marB="45720">
                    <a:solidFill>
                      <a:srgbClr val="EEF5F7"/>
                    </a:solidFill>
                  </a:tcPr>
                </a:tc>
              </a:tr>
              <a:tr h="838200">
                <a:tc>
                  <a:txBody>
                    <a:bodyPr/>
                    <a:lstStyle/>
                    <a:p>
                      <a:r>
                        <a:rPr sz="1800" b="1">
                          <a:solidFill>
                            <a:srgbClr val="142D4E"/>
                          </a:solidFill>
                          <a:latin typeface="Bitstream Charter"/>
                          <a:ea typeface="Bitstream Charter"/>
                          <a:cs typeface="Bitstream Charter"/>
                        </a:rPr>
                        <a:t>Zones en grenzen</a:t>
                      </a:r>
                    </a:p>
                  </a:txBody>
                  <a:tcPr marL="91440" marR="91440" marT="45720" marB="45720">
                    <a:solidFill>
                      <a:srgbClr val="FFFFFF"/>
                    </a:solidFill>
                  </a:tcPr>
                </a:tc>
                <a:tc>
                  <a:txBody>
                    <a:bodyPr/>
                    <a:lstStyle/>
                    <a:p>
                      <a:r>
                        <a:rPr sz="1800" b="0">
                          <a:solidFill>
                            <a:srgbClr val="142D4E"/>
                          </a:solidFill>
                          <a:latin typeface="Bitstream Charter"/>
                          <a:ea typeface="Bitstream Charter"/>
                          <a:cs typeface="Bitstream Charter"/>
                        </a:rPr>
                        <a:t>Benoem per grens welke toegangsvoorwaarden wijzigen.</a:t>
                      </a:r>
                    </a:p>
                  </a:txBody>
                  <a:tcPr marL="91440" marR="91440" marT="45720" marB="45720">
                    <a:solidFill>
                      <a:srgbClr val="FFFFFF"/>
                    </a:solidFill>
                  </a:tcPr>
                </a:tc>
              </a:tr>
              <a:tr h="838200">
                <a:tc>
                  <a:txBody>
                    <a:bodyPr/>
                    <a:lstStyle/>
                    <a:p>
                      <a:r>
                        <a:rPr sz="1800" b="1">
                          <a:solidFill>
                            <a:srgbClr val="142D4E"/>
                          </a:solidFill>
                          <a:latin typeface="Bitstream Charter"/>
                          <a:ea typeface="Bitstream Charter"/>
                          <a:cs typeface="Bitstream Charter"/>
                        </a:rPr>
                        <a:t>Lijnbetekenis</a:t>
                      </a:r>
                    </a:p>
                  </a:txBody>
                  <a:tcPr marL="91440" marR="91440" marT="45720" marB="45720">
                    <a:solidFill>
                      <a:srgbClr val="EEF5F7"/>
                    </a:solidFill>
                  </a:tcPr>
                </a:tc>
                <a:tc>
                  <a:txBody>
                    <a:bodyPr/>
                    <a:lstStyle/>
                    <a:p>
                      <a:r>
                        <a:rPr sz="1800" b="0">
                          <a:solidFill>
                            <a:srgbClr val="142D4E"/>
                          </a:solidFill>
                          <a:latin typeface="Bitstream Charter"/>
                          <a:ea typeface="Bitstream Charter"/>
                          <a:cs typeface="Bitstream Charter"/>
                        </a:rPr>
                        <a:t>Stroomcode, richting en handeling per verbinding.</a:t>
                      </a:r>
                    </a:p>
                  </a:txBody>
                  <a:tcPr marL="91440" marR="91440" marT="45720" marB="45720">
                    <a:solidFill>
                      <a:srgbClr val="EEF5F7"/>
                    </a:solidFill>
                  </a:tcPr>
                </a:tc>
              </a:tr>
              <a:tr h="838200">
                <a:tc>
                  <a:txBody>
                    <a:bodyPr/>
                    <a:lstStyle/>
                    <a:p>
                      <a:r>
                        <a:rPr sz="1800" b="1">
                          <a:solidFill>
                            <a:srgbClr val="142D4E"/>
                          </a:solidFill>
                          <a:latin typeface="Bitstream Charter"/>
                          <a:ea typeface="Bitstream Charter"/>
                          <a:cs typeface="Bitstream Charter"/>
                        </a:rPr>
                        <a:t>Status</a:t>
                      </a:r>
                    </a:p>
                  </a:txBody>
                  <a:tcPr marL="91440" marR="91440" marT="45720" marB="45720">
                    <a:solidFill>
                      <a:srgbClr val="FFFFFF"/>
                    </a:solidFill>
                  </a:tcPr>
                </a:tc>
                <a:tc>
                  <a:txBody>
                    <a:bodyPr/>
                    <a:lstStyle/>
                    <a:p>
                      <a:r>
                        <a:rPr sz="1800" b="0">
                          <a:solidFill>
                            <a:srgbClr val="142D4E"/>
                          </a:solidFill>
                          <a:latin typeface="Bitstream Charter"/>
                          <a:ea typeface="Bitstream Charter"/>
                          <a:cs typeface="Bitstream Charter"/>
                        </a:rPr>
                        <a:t>Bronstatus, versie en peildatum.</a:t>
                      </a:r>
                    </a:p>
                  </a:txBody>
                  <a:tcPr marL="91440" marR="91440" marT="45720" marB="45720">
                    <a:solidFill>
                      <a:srgbClr val="FFFFFF"/>
                    </a:solidFill>
                  </a:tcPr>
                </a:tc>
              </a:tr>
            </a:tbl>
          </a:graphicData>
        </a:graphic>
      </p:graphicFrame>
      <p:sp>
        <p:nvSpPr>
          <p:cNvPr id="12" name="">
            <a:extLst xmlns:a="http://schemas.openxmlformats.org/drawingml/2006/main">
              <a:ext uri="{FF2B5EF4-FFF2-40B4-BE49-F238E27FC236}">
                <a16:creationId xmlns:a16="http://schemas.microsoft.com/office/drawing/2014/main" id="{E664B9A7-F873-438D-B4FC-0FE35CE1422E}"/>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7D92"/>
                </a:solidFill>
                <a:latin typeface="Bitstream Charter"/>
                <a:ea typeface="Bitstream Charter"/>
                <a:cs typeface="Bitstream Charter"/>
              </a:defRPr>
            </a:pPr>
            <a:r>
              <a:rPr sz="1800" b="0">
                <a:solidFill>
                  <a:srgbClr val="147D92"/>
                </a:solidFill>
                <a:latin typeface="Bitstream Charter"/>
                <a:ea typeface="Bitstream Charter"/>
                <a:cs typeface="Bitstream Charter"/>
              </a:rPr>
              <a:t>Vul elk veld in. Noteer ontbrekende informatie met een vervolgactie en eigenaar. Gebruik dezelfde codes in alle weergaven.</a:t>
            </a:r>
          </a:p>
        </p:txBody>
      </p:sp>
      <p:sp>
        <p:nvSpPr>
          <p:cNvPr id="13" name="">
            <a:extLst xmlns:a="http://schemas.openxmlformats.org/drawingml/2006/main">
              <a:ext uri="{FF2B5EF4-FFF2-40B4-BE49-F238E27FC236}">
                <a16:creationId xmlns:a16="http://schemas.microsoft.com/office/drawing/2014/main" id="{1DFA83F4-624A-433B-B156-E7CDF799CC87}"/>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Security Architecture  /  Bewerkbare template  /  1 van 4</a:t>
            </a:r>
          </a:p>
        </p:txBody>
      </p:sp>
    </p:spTree>
    <p:extLst>
      <p:ext uri="{BB962C8B-B14F-4D97-AF65-F5344CB8AC3E}">
        <p14:creationId xmlns:p14="http://schemas.microsoft.com/office/powerpoint/2010/main" val="44719152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5518429-5D95-41A0-B199-33917B4BE3F8}"/>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Stromen en bevoegdheid</a:t>
            </a:r>
          </a:p>
        </p:txBody>
      </p:sp>
      <p:sp>
        <p:nvSpPr>
          <p:cNvPr id="2" name="">
            <a:extLst xmlns:a="http://schemas.openxmlformats.org/drawingml/2006/main">
              <a:ext uri="{FF2B5EF4-FFF2-40B4-BE49-F238E27FC236}">
                <a16:creationId xmlns:a16="http://schemas.microsoft.com/office/drawing/2014/main" id="{1A0A412F-D75E-474F-A2C4-FD1CF9A9D9A8}"/>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Security Trust Boundary Map v1.0</a:t>
            </a:r>
          </a:p>
        </p:txBody>
      </p:sp>
      <p:graphicFrame>
        <p:nvGraphicFramePr>
          <p:cNvPr id="8" name=""/>
          <p:cNvGraphicFramePr/>
          <p:nvPr/>
        </p:nvGraphicFramePr>
        <p:xfrm>
          <a:off xmlns:a="http://schemas.openxmlformats.org/drawingml/2006/main" x="609600" y="1952625"/>
          <a:ext xmlns:a="http://schemas.openxmlformats.org/drawingml/2006/main" cx="17068800" cy="6572250"/>
        </p:xfrm>
        <a:graphic xmlns:a="http://schemas.openxmlformats.org/drawingml/2006/main">
          <a:graphicData uri="http://schemas.openxmlformats.org/drawingml/2006/table">
            <a:tbl>
              <a:tblPr/>
              <a:tblGrid>
                <a:gridCol w="3905250"/>
                <a:gridCol w="13163550"/>
              </a:tblGrid>
              <a:tr h="1095375">
                <a:tc>
                  <a:txBody>
                    <a:bodyPr/>
                    <a:lstStyle/>
                    <a:p>
                      <a:r>
                        <a:rPr sz="21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2100" b="1">
                          <a:solidFill>
                            <a:srgbClr val="FFFFFF"/>
                          </a:solidFill>
                          <a:latin typeface="Bitstream Charter"/>
                          <a:ea typeface="Bitstream Charter"/>
                          <a:cs typeface="Bitstream Charter"/>
                        </a:rPr>
                        <a:t>Invulinstructie</a:t>
                      </a:r>
                    </a:p>
                  </a:txBody>
                  <a:tcPr marL="91440" marR="91440" marT="45720" marB="45720">
                    <a:solidFill>
                      <a:srgbClr val="142D4E"/>
                    </a:solidFill>
                  </a:tcPr>
                </a:tc>
              </a:tr>
              <a:tr h="1095375">
                <a:tc>
                  <a:txBody>
                    <a:bodyPr/>
                    <a:lstStyle/>
                    <a:p>
                      <a:r>
                        <a:rPr sz="2100" b="1">
                          <a:solidFill>
                            <a:srgbClr val="142D4E"/>
                          </a:solidFill>
                          <a:latin typeface="Bitstream Charter"/>
                          <a:ea typeface="Bitstream Charter"/>
                          <a:cs typeface="Bitstream Charter"/>
                        </a:rPr>
                        <a:t>F-01 / G-01</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Actor, doel, handeling, informatie en beslisregel.</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F-02 / G-02</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Actor, doel, handeling, informatie en beslisregel.</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F-03 / G-03</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Actor, doel, handeling, informatie en beslisregel.</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Gegevensbeperking</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Welke informatie is voor elke stroom noodzakelijk?</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Onzekerheid</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Ontbrekende regel, eigenaar en vervolgactie.</a:t>
                      </a:r>
                    </a:p>
                  </a:txBody>
                  <a:tcPr marL="91440" marR="91440" marT="45720" marB="45720">
                    <a:solidFill>
                      <a:srgbClr val="EEF5F7"/>
                    </a:solidFill>
                  </a:tcPr>
                </a:tc>
              </a:tr>
            </a:tbl>
          </a:graphicData>
        </a:graphic>
      </p:graphicFrame>
      <p:sp>
        <p:nvSpPr>
          <p:cNvPr id="4" name="">
            <a:extLst xmlns:a="http://schemas.openxmlformats.org/drawingml/2006/main">
              <a:ext uri="{FF2B5EF4-FFF2-40B4-BE49-F238E27FC236}">
                <a16:creationId xmlns:a16="http://schemas.microsoft.com/office/drawing/2014/main" id="{2E62A9D5-1BA2-49E4-837B-A696E2508894}"/>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7D92"/>
                </a:solidFill>
                <a:latin typeface="Bitstream Charter"/>
                <a:ea typeface="Bitstream Charter"/>
                <a:cs typeface="Bitstream Charter"/>
              </a:defRPr>
            </a:pPr>
            <a:r>
              <a:rPr sz="1800" b="0">
                <a:solidFill>
                  <a:srgbClr val="147D92"/>
                </a:solidFill>
                <a:latin typeface="Bitstream Charter"/>
                <a:ea typeface="Bitstream Charter"/>
                <a:cs typeface="Bitstream Charter"/>
              </a:rPr>
              <a:t>Vul elk veld in. Noteer ontbrekende informatie met een vervolgactie en eigenaar. Gebruik dezelfde codes in alle weergaven.</a:t>
            </a:r>
          </a:p>
        </p:txBody>
      </p:sp>
      <p:sp>
        <p:nvSpPr>
          <p:cNvPr id="5" name="">
            <a:extLst xmlns:a="http://schemas.openxmlformats.org/drawingml/2006/main">
              <a:ext uri="{FF2B5EF4-FFF2-40B4-BE49-F238E27FC236}">
                <a16:creationId xmlns:a16="http://schemas.microsoft.com/office/drawing/2014/main" id="{95AE01A5-6CC6-4FF6-BFA6-312B3067882E}"/>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Security Architecture  /  Bewerkbare template  /  2 van 4</a:t>
            </a:r>
          </a:p>
        </p:txBody>
      </p:sp>
    </p:spTree>
    <p:extLst>
      <p:ext uri="{BB962C8B-B14F-4D97-AF65-F5344CB8AC3E}">
        <p14:creationId xmlns:p14="http://schemas.microsoft.com/office/powerpoint/2010/main" val="141914884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7E2F3CA-D3E9-42AD-A734-863B563838DE}"/>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Misbruikscenario en controle</a:t>
            </a:r>
          </a:p>
        </p:txBody>
      </p:sp>
      <p:sp>
        <p:nvSpPr>
          <p:cNvPr id="2" name="">
            <a:extLst xmlns:a="http://schemas.openxmlformats.org/drawingml/2006/main">
              <a:ext uri="{FF2B5EF4-FFF2-40B4-BE49-F238E27FC236}">
                <a16:creationId xmlns:a16="http://schemas.microsoft.com/office/drawing/2014/main" id="{95C90C3B-3159-4D95-845E-475D84F10FED}"/>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Security Trust Boundary Map v1.0</a:t>
            </a:r>
          </a:p>
        </p:txBody>
      </p:sp>
      <p:graphicFrame>
        <p:nvGraphicFramePr>
          <p:cNvPr id="8" name=""/>
          <p:cNvGraphicFramePr/>
          <p:nvPr/>
        </p:nvGraphicFramePr>
        <p:xfrm>
          <a:off xmlns:a="http://schemas.openxmlformats.org/drawingml/2006/main" x="609600" y="1952625"/>
          <a:ext xmlns:a="http://schemas.openxmlformats.org/drawingml/2006/main" cx="17068800" cy="6572250"/>
        </p:xfrm>
        <a:graphic xmlns:a="http://schemas.openxmlformats.org/drawingml/2006/main">
          <a:graphicData uri="http://schemas.openxmlformats.org/drawingml/2006/table">
            <a:tbl>
              <a:tblPr/>
              <a:tblGrid>
                <a:gridCol w="3905250"/>
                <a:gridCol w="13163550"/>
              </a:tblGrid>
              <a:tr h="1095375">
                <a:tc>
                  <a:txBody>
                    <a:bodyPr/>
                    <a:lstStyle/>
                    <a:p>
                      <a:r>
                        <a:rPr sz="21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2100" b="1">
                          <a:solidFill>
                            <a:srgbClr val="FFFFFF"/>
                          </a:solidFill>
                          <a:latin typeface="Bitstream Charter"/>
                          <a:ea typeface="Bitstream Charter"/>
                          <a:cs typeface="Bitstream Charter"/>
                        </a:rPr>
                        <a:t>Invulinstructie</a:t>
                      </a:r>
                    </a:p>
                  </a:txBody>
                  <a:tcPr marL="91440" marR="91440" marT="45720" marB="45720">
                    <a:solidFill>
                      <a:srgbClr val="142D4E"/>
                    </a:solidFill>
                  </a:tcPr>
                </a:tc>
              </a:tr>
              <a:tr h="1095375">
                <a:tc>
                  <a:txBody>
                    <a:bodyPr/>
                    <a:lstStyle/>
                    <a:p>
                      <a:r>
                        <a:rPr sz="2100" b="1">
                          <a:solidFill>
                            <a:srgbClr val="142D4E"/>
                          </a:solidFill>
                          <a:latin typeface="Bitstream Charter"/>
                          <a:ea typeface="Bitstream Charter"/>
                          <a:cs typeface="Bitstream Charter"/>
                        </a:rPr>
                        <a:t>S-01</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Ongewenste handeling en geraakt belang.</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M-01</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Controle, plaats van afdwingen en eigenaar.</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Negatieve proef</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Testgegevens, verwachte weigering en bewijs.</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Positieve proef</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Toegestane handeling en gewenst resultaat.</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E-01</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Wat wordt vastgelegd zonder gevoelige gegevens te kopiëren?</a:t>
                      </a:r>
                    </a:p>
                  </a:txBody>
                  <a:tcPr marL="91440" marR="91440" marT="45720" marB="45720">
                    <a:solidFill>
                      <a:srgbClr val="EEF5F7"/>
                    </a:solidFill>
                  </a:tcPr>
                </a:tc>
              </a:tr>
            </a:tbl>
          </a:graphicData>
        </a:graphic>
      </p:graphicFrame>
      <p:sp>
        <p:nvSpPr>
          <p:cNvPr id="4" name="">
            <a:extLst xmlns:a="http://schemas.openxmlformats.org/drawingml/2006/main">
              <a:ext uri="{FF2B5EF4-FFF2-40B4-BE49-F238E27FC236}">
                <a16:creationId xmlns:a16="http://schemas.microsoft.com/office/drawing/2014/main" id="{03348FB8-055F-4F93-BBF2-DD298A82BA44}"/>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7D92"/>
                </a:solidFill>
                <a:latin typeface="Bitstream Charter"/>
                <a:ea typeface="Bitstream Charter"/>
                <a:cs typeface="Bitstream Charter"/>
              </a:defRPr>
            </a:pPr>
            <a:r>
              <a:rPr sz="1800" b="0">
                <a:solidFill>
                  <a:srgbClr val="147D92"/>
                </a:solidFill>
                <a:latin typeface="Bitstream Charter"/>
                <a:ea typeface="Bitstream Charter"/>
                <a:cs typeface="Bitstream Charter"/>
              </a:rPr>
              <a:t>Vul elk veld in. Noteer ontbrekende informatie met een vervolgactie en eigenaar. Gebruik dezelfde codes in alle weergaven.</a:t>
            </a:r>
          </a:p>
        </p:txBody>
      </p:sp>
      <p:sp>
        <p:nvSpPr>
          <p:cNvPr id="5" name="">
            <a:extLst xmlns:a="http://schemas.openxmlformats.org/drawingml/2006/main">
              <a:ext uri="{FF2B5EF4-FFF2-40B4-BE49-F238E27FC236}">
                <a16:creationId xmlns:a16="http://schemas.microsoft.com/office/drawing/2014/main" id="{F67DBD28-AFBA-4FEA-BC74-0C28F1D3B665}"/>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Security Architecture  /  Bewerkbare template  /  3 van 4</a:t>
            </a:r>
          </a:p>
        </p:txBody>
      </p:sp>
    </p:spTree>
    <p:extLst>
      <p:ext uri="{BB962C8B-B14F-4D97-AF65-F5344CB8AC3E}">
        <p14:creationId xmlns:p14="http://schemas.microsoft.com/office/powerpoint/2010/main" val="156623927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8F12BB4-BA8D-4874-8033-3F6B0B97A005}"/>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Besluit en resterende risico’s</a:t>
            </a:r>
          </a:p>
        </p:txBody>
      </p:sp>
      <p:sp>
        <p:nvSpPr>
          <p:cNvPr id="2" name="">
            <a:extLst xmlns:a="http://schemas.openxmlformats.org/drawingml/2006/main">
              <a:ext uri="{FF2B5EF4-FFF2-40B4-BE49-F238E27FC236}">
                <a16:creationId xmlns:a16="http://schemas.microsoft.com/office/drawing/2014/main" id="{555F721D-17E4-477F-A314-9C7278D76BA8}"/>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Security Trust Boundary Map v1.0</a:t>
            </a:r>
          </a:p>
        </p:txBody>
      </p:sp>
      <p:graphicFrame>
        <p:nvGraphicFramePr>
          <p:cNvPr id="8" name=""/>
          <p:cNvGraphicFramePr/>
          <p:nvPr/>
        </p:nvGraphicFramePr>
        <p:xfrm>
          <a:off xmlns:a="http://schemas.openxmlformats.org/drawingml/2006/main" x="609600" y="1952625"/>
          <a:ext xmlns:a="http://schemas.openxmlformats.org/drawingml/2006/main" cx="17068800" cy="6572250"/>
        </p:xfrm>
        <a:graphic xmlns:a="http://schemas.openxmlformats.org/drawingml/2006/main">
          <a:graphicData uri="http://schemas.openxmlformats.org/drawingml/2006/table">
            <a:tbl>
              <a:tblPr/>
              <a:tblGrid>
                <a:gridCol w="3905250"/>
                <a:gridCol w="13163550"/>
              </a:tblGrid>
              <a:tr h="1095375">
                <a:tc>
                  <a:txBody>
                    <a:bodyPr/>
                    <a:lstStyle/>
                    <a:p>
                      <a:r>
                        <a:rPr sz="21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2100" b="1">
                          <a:solidFill>
                            <a:srgbClr val="FFFFFF"/>
                          </a:solidFill>
                          <a:latin typeface="Bitstream Charter"/>
                          <a:ea typeface="Bitstream Charter"/>
                          <a:cs typeface="Bitstream Charter"/>
                        </a:rPr>
                        <a:t>Invulinstructie</a:t>
                      </a:r>
                    </a:p>
                  </a:txBody>
                  <a:tcPr marL="91440" marR="91440" marT="45720" marB="45720">
                    <a:solidFill>
                      <a:srgbClr val="142D4E"/>
                    </a:solidFill>
                  </a:tcPr>
                </a:tc>
              </a:tr>
              <a:tr h="1095375">
                <a:tc>
                  <a:txBody>
                    <a:bodyPr/>
                    <a:lstStyle/>
                    <a:p>
                      <a:r>
                        <a:rPr sz="2100" b="1">
                          <a:solidFill>
                            <a:srgbClr val="142D4E"/>
                          </a:solidFill>
                          <a:latin typeface="Bitstream Charter"/>
                          <a:ea typeface="Bitstream Charter"/>
                          <a:cs typeface="Bitstream Charter"/>
                        </a:rPr>
                        <a:t>Beoordeling</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Welke conclusie ondersteunt het bewijs werkelijk?</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D-01</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Besluit, bevoegde eigenaar, rationale en voorwaarden.</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Open risico</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Niet afgedekte situatie en eigenaar.</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Herijkmoment</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Welke wijziging maakt het eerdere bewijs onvoldoende?</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Andere modellen</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Waar staan plaatsing, informatiebetekenis en integratieafspraken?</a:t>
                      </a:r>
                    </a:p>
                  </a:txBody>
                  <a:tcPr marL="91440" marR="91440" marT="45720" marB="45720">
                    <a:solidFill>
                      <a:srgbClr val="EEF5F7"/>
                    </a:solidFill>
                  </a:tcPr>
                </a:tc>
              </a:tr>
            </a:tbl>
          </a:graphicData>
        </a:graphic>
      </p:graphicFrame>
      <p:sp>
        <p:nvSpPr>
          <p:cNvPr id="4" name="">
            <a:extLst xmlns:a="http://schemas.openxmlformats.org/drawingml/2006/main">
              <a:ext uri="{FF2B5EF4-FFF2-40B4-BE49-F238E27FC236}">
                <a16:creationId xmlns:a16="http://schemas.microsoft.com/office/drawing/2014/main" id="{19C414A6-88EB-42B6-94A0-A1FCC1E520AF}"/>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7D92"/>
                </a:solidFill>
                <a:latin typeface="Bitstream Charter"/>
                <a:ea typeface="Bitstream Charter"/>
                <a:cs typeface="Bitstream Charter"/>
              </a:defRPr>
            </a:pPr>
            <a:r>
              <a:rPr sz="1800" b="0">
                <a:solidFill>
                  <a:srgbClr val="147D92"/>
                </a:solidFill>
                <a:latin typeface="Bitstream Charter"/>
                <a:ea typeface="Bitstream Charter"/>
                <a:cs typeface="Bitstream Charter"/>
              </a:rPr>
              <a:t>Vul elk veld in. Noteer ontbrekende informatie met een vervolgactie en eigenaar. Gebruik dezelfde codes in alle weergaven.</a:t>
            </a:r>
          </a:p>
        </p:txBody>
      </p:sp>
      <p:sp>
        <p:nvSpPr>
          <p:cNvPr id="5" name="">
            <a:extLst xmlns:a="http://schemas.openxmlformats.org/drawingml/2006/main">
              <a:ext uri="{FF2B5EF4-FFF2-40B4-BE49-F238E27FC236}">
                <a16:creationId xmlns:a16="http://schemas.microsoft.com/office/drawing/2014/main" id="{420F74F4-1D9D-4A33-BD62-544CB45B7A82}"/>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Security Architecture  /  Bewerkbare template  /  4 van 4</a:t>
            </a:r>
          </a:p>
        </p:txBody>
      </p:sp>
    </p:spTree>
    <p:extLst>
      <p:ext uri="{BB962C8B-B14F-4D97-AF65-F5344CB8AC3E}">
        <p14:creationId xmlns:p14="http://schemas.microsoft.com/office/powerpoint/2010/main" val="12962492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2026-09-20T10:24:46.9360000Z</dcterms:created>
  <dcterms:modified xsi:type="dcterms:W3CDTF">2026-09-20T10:24:46.9370000Z</dcterms:modified>
</coreProperties>
</file>