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7c21ba5b6c4b41" /><Relationship Type="http://schemas.openxmlformats.org/officeDocument/2006/relationships/extended-properties" Target="/docProps/app.xml" Id="Rb98c2b14b1ea4916" /><Relationship Type="http://schemas.openxmlformats.org/officeDocument/2006/relationships/officeDocument" Target="/ppt/presentation.xml" Id="R20e3a55f70214bc1" /></Relationships>
</file>

<file path=ppt/presentation.xml><?xml version="1.0" encoding="utf-8"?>
<p:presentation xmlns:p="http://schemas.openxmlformats.org/presentationml/2006/main">
  <p:sldMasterIdLst>
    <p:sldMasterId xmlns:r="http://schemas.openxmlformats.org/officeDocument/2006/relationships" id="2147483648" r:id="R3e2e2a5674d2493d"/>
  </p:sldMasterIdLst>
  <p:notesMasterIdLst>
    <p:notesMasterId xmlns:r="http://schemas.openxmlformats.org/officeDocument/2006/relationships" r:id="Reea1f48ce61949b6"/>
  </p:notesMasterIdLst>
  <p:sldIdLst>
    <p:sldId xmlns:r="http://schemas.openxmlformats.org/officeDocument/2006/relationships" id="256" r:id="R65d654332b7c4ead"/>
    <p:sldId xmlns:r="http://schemas.openxmlformats.org/officeDocument/2006/relationships" id="257" r:id="Rfbdfe550d2c14236"/>
    <p:sldId xmlns:r="http://schemas.openxmlformats.org/officeDocument/2006/relationships" id="258" r:id="R42e3dd053dfd4658"/>
    <p:sldId xmlns:r="http://schemas.openxmlformats.org/officeDocument/2006/relationships" id="259" r:id="Ra423aaf83a744d14"/>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00fee0071b4e30" /><Relationship Type="http://schemas.openxmlformats.org/officeDocument/2006/relationships/slideMaster" Target="/ppt/slideMasters/slideMaster1.xml" Id="R3e2e2a5674d2493d" /><Relationship Type="http://schemas.openxmlformats.org/officeDocument/2006/relationships/notesMaster" Target="/ppt/notesMasters/notesMaster1.xml" Id="Reea1f48ce61949b6" /><Relationship Type="http://schemas.openxmlformats.org/officeDocument/2006/relationships/presProps" Target="/ppt/presProps.xml" Id="R26c80b2637774775" /><Relationship Type="http://schemas.openxmlformats.org/officeDocument/2006/relationships/tableStyles" Target="/ppt/tableStyles.xml" Id="Rf5e71701ed524a4a" /><Relationship Type="http://schemas.openxmlformats.org/officeDocument/2006/relationships/slide" Target="/ppt/slides/slide1.xml" Id="R65d654332b7c4ead" /><Relationship Type="http://schemas.openxmlformats.org/officeDocument/2006/relationships/slide" Target="/ppt/slides/slide2.xml" Id="Rfbdfe550d2c14236" /><Relationship Type="http://schemas.openxmlformats.org/officeDocument/2006/relationships/slide" Target="/ppt/slides/slide3.xml" Id="R42e3dd053dfd4658" /><Relationship Type="http://schemas.openxmlformats.org/officeDocument/2006/relationships/slide" Target="/ppt/slides/slide4.xml" Id="Ra423aaf83a744d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be468376cbe4b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f1fc1e9b1194905" /><Relationship Type="http://schemas.openxmlformats.org/officeDocument/2006/relationships/notesMaster" Target="/ppt/notesMasters/notesMaster1.xml" Id="Rb4e06749c24e40e7"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d4da87c42c4661" /><Relationship Type="http://schemas.openxmlformats.org/officeDocument/2006/relationships/notesMaster" Target="/ppt/notesMasters/notesMaster1.xml" Id="R8d6dfb1112fe451e" /></Relationships>
</file>

<file path=ppt/notesSlides/_rels/notesSlide3.xml.rels>&#65279;<?xml version="1.0" encoding="utf-8"?><Relationships xmlns="http://schemas.openxmlformats.org/package/2006/relationships"><Relationship Type="http://schemas.openxmlformats.org/officeDocument/2006/relationships/slide" Target="/ppt/slides/slide3.xml" Id="R652db7209c7d4af7" /><Relationship Type="http://schemas.openxmlformats.org/officeDocument/2006/relationships/notesMaster" Target="/ppt/notesMasters/notesMaster1.xml" Id="Rb0100c68f89046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ac1e9b04b9c34a0c" /><Relationship Type="http://schemas.openxmlformats.org/officeDocument/2006/relationships/notesMaster" Target="/ppt/notesMasters/notesMaster1.xml" Id="Rc5cfe7a378c1449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800-207 https://csrc.nist.gov/pubs/sp/800/207/final</a:t>
            </a:r>
          </a:p>
          <a:p xmlns:a="http://schemas.openxmlformats.org/drawingml/2006/main">
            <a:r>
              <a:t>Parafrase: netwerkpositie of eigendom alleen geeft geen impliciet vertrouwen; authenticatie en autorisatie zijn afzonderlijke functies. Deze kaart is geen volledige zero-trustarchitectuur of conformiteitsverklaring.</a:t>
            </a:r>
          </a:p>
          <a:p xmlns:a="http://schemas.openxmlformats.org/drawingml/2006/main">
            <a:r>
              <a:t>De kaart ondersteunt ontwerp en review. Zij vervangt geen volledige dreigingsanalyse, penetratietest of autorisatiemodel. Een netwerkzone, versleutelde verbinding of bekende identiteit bewijst op zichzelf niet dat een actor bevoegd is voor een specifiek dossier.</a:t>
            </a:r>
          </a:p>
          <a:p xmlns:a="http://schemas.openxmlformats.org/drawingml/2006/main">
            <a:r>
              <a:t>Kwaliteitscriteria:</a:t>
            </a:r>
          </a:p>
          <a:p xmlns:a="http://schemas.openxmlformats.org/drawingml/2006/main">
            <a:r>
              <a:t>Een zone is geen automatische toestemming.</a:t>
            </a:r>
          </a:p>
          <a:p xmlns:a="http://schemas.openxmlformats.org/drawingml/2006/main">
            <a:r>
              <a:t>Elke grensovergang benoemt actor, handeling en gegevens.</a:t>
            </a:r>
          </a:p>
          <a:p xmlns:a="http://schemas.openxmlformats.org/drawingml/2006/main">
            <a:r>
              <a:t>Identiteitscontrole en bevoegdheidscontrole zijn onderscheiden.</a:t>
            </a:r>
          </a:p>
          <a:p xmlns:a="http://schemas.openxmlformats.org/drawingml/2006/main">
            <a:r>
              <a:t>Een maatregel verwijst naar een misbruikscenario en toetsbaar bewijs.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800-207 https://csrc.nist.gov/pubs/sp/800/207/final</a:t>
            </a:r>
          </a:p>
          <a:p xmlns:a="http://schemas.openxmlformats.org/drawingml/2006/main">
            <a:r>
              <a:t>Parafrase: netwerkpositie of eigendom alleen geeft geen impliciet vertrouwen; authenticatie en autorisatie zijn afzonderlijke functies. Deze kaart is geen volledige zero-trustarchitectuur of conformiteitsverklaring.</a:t>
            </a:r>
          </a:p>
          <a:p xmlns:a="http://schemas.openxmlformats.org/drawingml/2006/main">
            <a:r>
              <a:t>De kaart ondersteunt ontwerp en review. Zij vervangt geen volledige dreigingsanalyse, penetratietest of autorisatiemodel. Een netwerkzone, versleutelde verbinding of bekende identiteit bewijst op zichzelf niet dat een actor bevoegd is voor een specifiek dossier.</a:t>
            </a:r>
          </a:p>
          <a:p xmlns:a="http://schemas.openxmlformats.org/drawingml/2006/main">
            <a:r>
              <a:t>Kwaliteitscriteria:</a:t>
            </a:r>
          </a:p>
          <a:p xmlns:a="http://schemas.openxmlformats.org/drawingml/2006/main">
            <a:r>
              <a:t>Een zone is geen automatische toestemming.</a:t>
            </a:r>
          </a:p>
          <a:p xmlns:a="http://schemas.openxmlformats.org/drawingml/2006/main">
            <a:r>
              <a:t>Elke grensovergang benoemt actor, handeling en gegevens.</a:t>
            </a:r>
          </a:p>
          <a:p xmlns:a="http://schemas.openxmlformats.org/drawingml/2006/main">
            <a:r>
              <a:t>Identiteitscontrole en bevoegdheidscontrole zijn onderscheiden.</a:t>
            </a:r>
          </a:p>
          <a:p xmlns:a="http://schemas.openxmlformats.org/drawingml/2006/main">
            <a:r>
              <a:t>Een maatregel verwijst naar een misbruikscenario en toetsbaar bewijs.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800-207 https://csrc.nist.gov/pubs/sp/800/207/final</a:t>
            </a:r>
          </a:p>
          <a:p xmlns:a="http://schemas.openxmlformats.org/drawingml/2006/main">
            <a:r>
              <a:t>Parafrase: netwerkpositie of eigendom alleen geeft geen impliciet vertrouwen; authenticatie en autorisatie zijn afzonderlijke functies. Deze kaart is geen volledige zero-trustarchitectuur of conformiteitsverklaring.</a:t>
            </a:r>
          </a:p>
          <a:p xmlns:a="http://schemas.openxmlformats.org/drawingml/2006/main">
            <a:r>
              <a:t>De kaart ondersteunt ontwerp en review. Zij vervangt geen volledige dreigingsanalyse, penetratietest of autorisatiemodel. Een netwerkzone, versleutelde verbinding of bekende identiteit bewijst op zichzelf niet dat een actor bevoegd is voor een specifiek dossier.</a:t>
            </a:r>
          </a:p>
          <a:p xmlns:a="http://schemas.openxmlformats.org/drawingml/2006/main">
            <a:r>
              <a:t>Kwaliteitscriteria:</a:t>
            </a:r>
          </a:p>
          <a:p xmlns:a="http://schemas.openxmlformats.org/drawingml/2006/main">
            <a:r>
              <a:t>Een zone is geen automatische toestemming.</a:t>
            </a:r>
          </a:p>
          <a:p xmlns:a="http://schemas.openxmlformats.org/drawingml/2006/main">
            <a:r>
              <a:t>Elke grensovergang benoemt actor, handeling en gegevens.</a:t>
            </a:r>
          </a:p>
          <a:p xmlns:a="http://schemas.openxmlformats.org/drawingml/2006/main">
            <a:r>
              <a:t>Identiteitscontrole en bevoegdheidscontrole zijn onderscheiden.</a:t>
            </a:r>
          </a:p>
          <a:p xmlns:a="http://schemas.openxmlformats.org/drawingml/2006/main">
            <a:r>
              <a:t>Een maatregel verwijst naar een misbruikscenario en toetsbaar bewijs.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800-207 https://csrc.nist.gov/pubs/sp/800/207/final</a:t>
            </a:r>
          </a:p>
          <a:p xmlns:a="http://schemas.openxmlformats.org/drawingml/2006/main">
            <a:r>
              <a:t>Parafrase: netwerkpositie of eigendom alleen geeft geen impliciet vertrouwen; authenticatie en autorisatie zijn afzonderlijke functies. Deze kaart is geen volledige zero-trustarchitectuur of conformiteitsverklaring.</a:t>
            </a:r>
          </a:p>
          <a:p xmlns:a="http://schemas.openxmlformats.org/drawingml/2006/main">
            <a:r>
              <a:t>De kaart ondersteunt ontwerp en review. Zij vervangt geen volledige dreigingsanalyse, penetratietest of autorisatiemodel. Een netwerkzone, versleutelde verbinding of bekende identiteit bewijst op zichzelf niet dat een actor bevoegd is voor een specifiek dossier.</a:t>
            </a:r>
          </a:p>
          <a:p xmlns:a="http://schemas.openxmlformats.org/drawingml/2006/main">
            <a:r>
              <a:t>Kwaliteitscriteria:</a:t>
            </a:r>
          </a:p>
          <a:p xmlns:a="http://schemas.openxmlformats.org/drawingml/2006/main">
            <a:r>
              <a:t>Een zone is geen automatische toestemming.</a:t>
            </a:r>
          </a:p>
          <a:p xmlns:a="http://schemas.openxmlformats.org/drawingml/2006/main">
            <a:r>
              <a:t>Elke grensovergang benoemt actor, handeling en gegevens.</a:t>
            </a:r>
          </a:p>
          <a:p xmlns:a="http://schemas.openxmlformats.org/drawingml/2006/main">
            <a:r>
              <a:t>Identiteitscontrole en bevoegdheidscontrole zijn onderscheiden.</a:t>
            </a:r>
          </a:p>
          <a:p xmlns:a="http://schemas.openxmlformats.org/drawingml/2006/main">
            <a:r>
              <a:t>Een maatregel verwijst naar een misbruikscenario en toetsbaar bewijs.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e59388f3e34d7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7471c5cec7441c" /><Relationship Type="http://schemas.openxmlformats.org/officeDocument/2006/relationships/slideLayout" Target="/ppt/slideLayouts/slideLayout1.xml" Id="R92971f44af6b491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2971f44af6b491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29fb1e9e64f491b" /><Relationship Type="http://schemas.openxmlformats.org/officeDocument/2006/relationships/notesSlide" Target="/ppt/notesSlides/notesSlide1.xml" Id="Rdca84916dbf0490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c7a5cff04d34af7" /><Relationship Type="http://schemas.openxmlformats.org/officeDocument/2006/relationships/notesSlide" Target="/ppt/notesSlides/notesSlide2.xml" Id="Ra26628955311442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de08fc781ae4588" /><Relationship Type="http://schemas.openxmlformats.org/officeDocument/2006/relationships/notesSlide" Target="/ppt/notesSlides/notesSlide3.xml" Id="R4b38a099abc0438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5db9eed922c4d5c" /><Relationship Type="http://schemas.openxmlformats.org/officeDocument/2006/relationships/notesSlide" Target="/ppt/notesSlides/notesSlide4.xml" Id="Raeda81f83294428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273F946-4016-4D2D-AC6B-8A46CD75FA7D}"/>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Grensovergangen in de oplossing</a:t>
            </a:r>
          </a:p>
        </p:txBody>
      </p:sp>
      <p:sp>
        <p:nvSpPr>
          <p:cNvPr id="2" name="">
            <a:extLst xmlns:a="http://schemas.openxmlformats.org/drawingml/2006/main">
              <a:ext uri="{FF2B5EF4-FFF2-40B4-BE49-F238E27FC236}">
                <a16:creationId xmlns:a16="http://schemas.microsoft.com/office/drawing/2014/main" id="{71C37CE3-04CE-4789-B947-4E4A68DB8FA8}"/>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Security Trust Boundary Map v1.0</a:t>
            </a:r>
          </a:p>
        </p:txBody>
      </p:sp>
      <p:sp>
        <p:nvSpPr>
          <p:cNvPr id="3" name="">
            <a:extLst xmlns:a="http://schemas.openxmlformats.org/drawingml/2006/main">
              <a:ext uri="{FF2B5EF4-FFF2-40B4-BE49-F238E27FC236}">
                <a16:creationId xmlns:a16="http://schemas.microsoft.com/office/drawing/2014/main" id="{AC89846A-FA73-4D5A-B6EC-500978EFC980}"/>
              </a:ext>
            </a:extLst>
          </p:cNvPr>
          <p:cNvSpPr>
            <a:spLocks xmlns:a="http://schemas.openxmlformats.org/drawingml/2006/main" noGrp="1"/>
          </p:cNvSpPr>
          <p:nvPr/>
        </p:nvSpPr>
        <p:spPr>
          <a:xfrm xmlns:a="http://schemas.openxmlformats.org/drawingml/2006/main">
            <a:off x="609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A-01 Aanvrager</a:t>
            </a:r>
          </a:p>
        </p:txBody>
      </p:sp>
      <p:sp>
        <p:nvSpPr>
          <p:cNvPr id="4" name="">
            <a:extLst xmlns:a="http://schemas.openxmlformats.org/drawingml/2006/main">
              <a:ext uri="{FF2B5EF4-FFF2-40B4-BE49-F238E27FC236}">
                <a16:creationId xmlns:a16="http://schemas.microsoft.com/office/drawing/2014/main" id="{CE0691B3-D5BF-4377-AA37-519BABAA78F3}"/>
              </a:ext>
            </a:extLst>
          </p:cNvPr>
          <p:cNvSpPr>
            <a:spLocks xmlns:a="http://schemas.openxmlformats.org/drawingml/2006/main" noGrp="1"/>
          </p:cNvSpPr>
          <p:nvPr/>
        </p:nvSpPr>
        <p:spPr>
          <a:xfrm xmlns:a="http://schemas.openxmlformats.org/drawingml/2006/main">
            <a:off x="5562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P-01 Aanvraag-API</a:t>
            </a:r>
          </a:p>
        </p:txBody>
      </p:sp>
      <p:sp>
        <p:nvSpPr>
          <p:cNvPr id="5" name="">
            <a:extLst xmlns:a="http://schemas.openxmlformats.org/drawingml/2006/main">
              <a:ext uri="{FF2B5EF4-FFF2-40B4-BE49-F238E27FC236}">
                <a16:creationId xmlns:a16="http://schemas.microsoft.com/office/drawing/2014/main" id="{7139E94D-2E8A-4ABB-95EA-B70F98FEE454}"/>
              </a:ext>
            </a:extLst>
          </p:cNvPr>
          <p:cNvSpPr>
            <a:spLocks xmlns:a="http://schemas.openxmlformats.org/drawingml/2006/main" noGrp="1"/>
          </p:cNvSpPr>
          <p:nvPr/>
        </p:nvSpPr>
        <p:spPr>
          <a:xfrm xmlns:a="http://schemas.openxmlformats.org/drawingml/2006/main">
            <a:off x="10515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R-01 Aanvraagregister</a:t>
            </a:r>
          </a:p>
        </p:txBody>
      </p:sp>
      <p:sp>
        <p:nvSpPr>
          <p:cNvPr id="6" name="">
            <a:extLst xmlns:a="http://schemas.openxmlformats.org/drawingml/2006/main">
              <a:ext uri="{FF2B5EF4-FFF2-40B4-BE49-F238E27FC236}">
                <a16:creationId xmlns:a16="http://schemas.microsoft.com/office/drawing/2014/main" id="{16FB1CC5-A7AA-4639-9FC0-3CD7FA06E273}"/>
              </a:ext>
            </a:extLst>
          </p:cNvPr>
          <p:cNvSpPr>
            <a:spLocks xmlns:a="http://schemas.openxmlformats.org/drawingml/2006/main" noGrp="1"/>
          </p:cNvSpPr>
          <p:nvPr/>
        </p:nvSpPr>
        <p:spPr>
          <a:xfrm xmlns:a="http://schemas.openxmlformats.org/drawingml/2006/main">
            <a:off x="5562600" y="2952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A-02 Beheerder</a:t>
            </a:r>
          </a:p>
        </p:txBody>
      </p:sp>
      <p:cxnSp>
        <p:nvCxnSpPr>
          <p:cNvPr id="20" name=""/>
          <p:cNvCxnSpPr>
            <a:stCxn xmlns:a="http://schemas.openxmlformats.org/drawingml/2006/main" id="3" idx="3"/>
            <a:endCxn xmlns:a="http://schemas.openxmlformats.org/drawingml/2006/main" id="4" idx="1"/>
          </p:cNvCxnSpPr>
          <p:nvPr/>
        </p:nvCxnSpPr>
        <p:spPr>
          <a:xfrm xmlns:a="http://schemas.openxmlformats.org/drawingml/2006/main">
            <a:off x="4419600" y="2181225"/>
            <a:ext cx="1143000" cy="0"/>
          </a:xfrm>
          <a:prstGeom xmlns:a="http://schemas.openxmlformats.org/drawingml/2006/main" prst="straightConnector1">
            <a:avLst/>
          </a:prstGeom>
          <a:ln xmlns:a="http://schemas.openxmlformats.org/drawingml/2006/main" w="19050">
            <a:solidFill>
              <a:srgbClr val="147D92"/>
            </a:solidFill>
          </a:ln>
        </p:spPr>
      </p:cxnSp>
      <p:cxnSp>
        <p:nvCxnSpPr>
          <p:cNvPr id="21" name=""/>
          <p:cNvCxnSpPr>
            <a:stCxn xmlns:a="http://schemas.openxmlformats.org/drawingml/2006/main" id="4" idx="3"/>
            <a:endCxn xmlns:a="http://schemas.openxmlformats.org/drawingml/2006/main" id="5" idx="1"/>
          </p:cNvCxnSpPr>
          <p:nvPr/>
        </p:nvCxnSpPr>
        <p:spPr>
          <a:xfrm xmlns:a="http://schemas.openxmlformats.org/drawingml/2006/main">
            <a:off x="9372600" y="2181225"/>
            <a:ext cx="1143000" cy="0"/>
          </a:xfrm>
          <a:prstGeom xmlns:a="http://schemas.openxmlformats.org/drawingml/2006/main" prst="straightConnector1">
            <a:avLst/>
          </a:prstGeom>
          <a:ln xmlns:a="http://schemas.openxmlformats.org/drawingml/2006/main" w="19050">
            <a:solidFill>
              <a:srgbClr val="147D92"/>
            </a:solidFill>
          </a:ln>
        </p:spPr>
      </p:cxnSp>
      <p:cxnSp>
        <p:nvCxnSpPr>
          <p:cNvPr id="22" name=""/>
          <p:cNvCxnSpPr>
            <a:stCxn xmlns:a="http://schemas.openxmlformats.org/drawingml/2006/main" id="6" idx="0"/>
            <a:endCxn xmlns:a="http://schemas.openxmlformats.org/drawingml/2006/main" id="4" idx="2"/>
          </p:cNvCxnSpPr>
          <p:nvPr/>
        </p:nvCxnSpPr>
        <p:spPr>
          <a:xfrm xmlns:a="http://schemas.openxmlformats.org/drawingml/2006/main" flipV="1">
            <a:off x="7467600" y="2552700"/>
            <a:ext cx="0" cy="400050"/>
          </a:xfrm>
          <a:prstGeom xmlns:a="http://schemas.openxmlformats.org/drawingml/2006/main" prst="straightConnector1">
            <a:avLst/>
          </a:prstGeom>
          <a:ln xmlns:a="http://schemas.openxmlformats.org/drawingml/2006/main" w="19050">
            <a:solidFill>
              <a:srgbClr val="147D92"/>
            </a:solidFill>
          </a:ln>
        </p:spPr>
      </p:cxnSp>
      <p:sp>
        <p:nvSpPr>
          <p:cNvPr id="10" name="">
            <a:extLst xmlns:a="http://schemas.openxmlformats.org/drawingml/2006/main">
              <a:ext uri="{FF2B5EF4-FFF2-40B4-BE49-F238E27FC236}">
                <a16:creationId xmlns:a16="http://schemas.microsoft.com/office/drawing/2014/main" id="{2CC1B19C-C1FC-44EB-962E-1975994333F3}"/>
              </a:ext>
            </a:extLst>
          </p:cNvPr>
          <p:cNvSpPr>
            <a:spLocks xmlns:a="http://schemas.openxmlformats.org/drawingml/2006/main" noGrp="1"/>
          </p:cNvSpPr>
          <p:nvPr/>
        </p:nvSpPr>
        <p:spPr>
          <a:xfrm xmlns:a="http://schemas.openxmlformats.org/drawingml/2006/main">
            <a:off x="609600" y="3886200"/>
            <a:ext cx="16859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47D92"/>
                </a:solidFill>
                <a:latin typeface="Bitstream Charter"/>
                <a:ea typeface="Bitstream Charter"/>
                <a:cs typeface="Bitstream Charter"/>
              </a:defRPr>
            </a:pPr>
            <a:r>
              <a:rPr sz="1725" b="0">
                <a:solidFill>
                  <a:srgbClr val="147D92"/>
                </a:solidFill>
                <a:latin typeface="Bitstream Charter"/>
                <a:ea typeface="Bitstream Charter"/>
                <a:cs typeface="Bitstream Charter"/>
              </a:rPr>
              <a:t>F-01 over G-01: eigen aanvraag   /   F-02 over G-02: dossier opvragen   /   F-03 over G-03: beheerhandeling</a:t>
            </a:r>
          </a:p>
        </p:txBody>
      </p:sp>
      <p:graphicFrame>
        <p:nvGraphicFramePr>
          <p:cNvPr id="24" name=""/>
          <p:cNvGraphicFramePr/>
          <p:nvPr/>
        </p:nvGraphicFramePr>
        <p:xfrm>
          <a:off xmlns:a="http://schemas.openxmlformats.org/drawingml/2006/main" x="609600" y="4572000"/>
          <a:ext xmlns:a="http://schemas.openxmlformats.org/drawingml/2006/main" cx="17068800" cy="4191000"/>
        </p:xfrm>
        <a:graphic xmlns:a="http://schemas.openxmlformats.org/drawingml/2006/main">
          <a:graphicData uri="http://schemas.openxmlformats.org/drawingml/2006/table">
            <a:tbl>
              <a:tblPr/>
              <a:tblGrid>
                <a:gridCol w="3905250"/>
                <a:gridCol w="13163550"/>
              </a:tblGrid>
              <a:tr h="838200">
                <a:tc>
                  <a:txBody>
                    <a:bodyPr/>
                    <a:lstStyle/>
                    <a:p>
                      <a:r>
                        <a:rPr sz="18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1800" b="1">
                          <a:solidFill>
                            <a:srgbClr val="FFFFFF"/>
                          </a:solidFill>
                          <a:latin typeface="Bitstream Charter"/>
                          <a:ea typeface="Bitstream Charter"/>
                          <a:cs typeface="Bitstream Charter"/>
                        </a:rPr>
                        <a:t>Fictieve invulling</a:t>
                      </a:r>
                    </a:p>
                  </a:txBody>
                  <a:tcPr marL="91440" marR="91440" marT="45720" marB="45720">
                    <a:solidFill>
                      <a:srgbClr val="142D4E"/>
                    </a:solidFill>
                  </a:tcPr>
                </a:tc>
              </a:tr>
              <a:tr h="838200">
                <a:tc>
                  <a:txBody>
                    <a:bodyPr/>
                    <a:lstStyle/>
                    <a:p>
                      <a:r>
                        <a:rPr sz="1800" b="1">
                          <a:solidFill>
                            <a:srgbClr val="142D4E"/>
                          </a:solidFill>
                          <a:latin typeface="Bitstream Charter"/>
                          <a:ea typeface="Bitstream Charter"/>
                          <a:cs typeface="Bitstream Charter"/>
                        </a:rPr>
                        <a:t>Scope</a:t>
                      </a:r>
                    </a:p>
                  </a:txBody>
                  <a:tcPr marL="91440" marR="91440" marT="45720" marB="45720">
                    <a:solidFill>
                      <a:srgbClr val="EEF5F7"/>
                    </a:solidFill>
                  </a:tcPr>
                </a:tc>
                <a:tc>
                  <a:txBody>
                    <a:bodyPr/>
                    <a:lstStyle/>
                    <a:p>
                      <a:r>
                        <a:rPr sz="1800" b="0">
                          <a:solidFill>
                            <a:srgbClr val="142D4E"/>
                          </a:solidFill>
                          <a:latin typeface="Bitstream Charter"/>
                          <a:ea typeface="Bitstream Charter"/>
                          <a:cs typeface="Bitstream Charter"/>
                        </a:rPr>
                        <a:t>Fictief loket Noordhaven. Productie-API voor aanvragen. Beschermd: aanvraaggegevens en bijlagen.</a:t>
                      </a:r>
                    </a:p>
                  </a:txBody>
                  <a:tcPr marL="91440" marR="91440" marT="45720" marB="45720">
                    <a:solidFill>
                      <a:srgbClr val="EEF5F7"/>
                    </a:solidFill>
                  </a:tcPr>
                </a:tc>
              </a:tr>
              <a:tr h="838200">
                <a:tc>
                  <a:txBody>
                    <a:bodyPr/>
                    <a:lstStyle/>
                    <a:p>
                      <a:r>
                        <a:rPr sz="1800" b="1">
                          <a:solidFill>
                            <a:srgbClr val="142D4E"/>
                          </a:solidFill>
                          <a:latin typeface="Bitstream Charter"/>
                          <a:ea typeface="Bitstream Charter"/>
                          <a:cs typeface="Bitstream Charter"/>
                        </a:rPr>
                        <a:t>Zones en grenzen</a:t>
                      </a:r>
                    </a:p>
                  </a:txBody>
                  <a:tcPr marL="91440" marR="91440" marT="45720" marB="45720">
                    <a:solidFill>
                      <a:srgbClr val="FFFFFF"/>
                    </a:solidFill>
                  </a:tcPr>
                </a:tc>
                <a:tc>
                  <a:txBody>
                    <a:bodyPr/>
                    <a:lstStyle/>
                    <a:p>
                      <a:r>
                        <a:rPr sz="1800" b="0">
                          <a:solidFill>
                            <a:srgbClr val="142D4E"/>
                          </a:solidFill>
                          <a:latin typeface="Bitstream Charter"/>
                          <a:ea typeface="Bitstream Charter"/>
                          <a:cs typeface="Bitstream Charter"/>
                        </a:rPr>
                        <a:t>G-01: aanvrager naar API. G-02: API naar register. G-03: beheerder naar beheerfunctie. Geen zone geeft automatisch toegang.</a:t>
                      </a:r>
                    </a:p>
                  </a:txBody>
                  <a:tcPr marL="91440" marR="91440" marT="45720" marB="45720">
                    <a:solidFill>
                      <a:srgbClr val="FFFFFF"/>
                    </a:solidFill>
                  </a:tcPr>
                </a:tc>
              </a:tr>
              <a:tr h="838200">
                <a:tc>
                  <a:txBody>
                    <a:bodyPr/>
                    <a:lstStyle/>
                    <a:p>
                      <a:r>
                        <a:rPr sz="1800" b="1">
                          <a:solidFill>
                            <a:srgbClr val="142D4E"/>
                          </a:solidFill>
                          <a:latin typeface="Bitstream Charter"/>
                          <a:ea typeface="Bitstream Charter"/>
                          <a:cs typeface="Bitstream Charter"/>
                        </a:rPr>
                        <a:t>Lijnbetekenis</a:t>
                      </a:r>
                    </a:p>
                  </a:txBody>
                  <a:tcPr marL="91440" marR="91440" marT="45720" marB="45720">
                    <a:solidFill>
                      <a:srgbClr val="EEF5F7"/>
                    </a:solidFill>
                  </a:tcPr>
                </a:tc>
                <a:tc>
                  <a:txBody>
                    <a:bodyPr/>
                    <a:lstStyle/>
                    <a:p>
                      <a:r>
                        <a:rPr sz="1800" b="0">
                          <a:solidFill>
                            <a:srgbClr val="142D4E"/>
                          </a:solidFill>
                          <a:latin typeface="Bitstream Charter"/>
                          <a:ea typeface="Bitstream Charter"/>
                          <a:cs typeface="Bitstream Charter"/>
                        </a:rPr>
                        <a:t>F-01 vraagt eigen aanvraag op. F-02 leest dossier via API-identiteit. F-03 wijzigt beheerinstellingen.</a:t>
                      </a:r>
                    </a:p>
                  </a:txBody>
                  <a:tcPr marL="91440" marR="91440" marT="45720" marB="45720">
                    <a:solidFill>
                      <a:srgbClr val="EEF5F7"/>
                    </a:solidFill>
                  </a:tcPr>
                </a:tc>
              </a:tr>
              <a:tr h="838200">
                <a:tc>
                  <a:txBody>
                    <a:bodyPr/>
                    <a:lstStyle/>
                    <a:p>
                      <a:r>
                        <a:rPr sz="1800" b="1">
                          <a:solidFill>
                            <a:srgbClr val="142D4E"/>
                          </a:solidFill>
                          <a:latin typeface="Bitstream Charter"/>
                          <a:ea typeface="Bitstream Charter"/>
                          <a:cs typeface="Bitstream Charter"/>
                        </a:rPr>
                        <a:t>Status</a:t>
                      </a:r>
                    </a:p>
                  </a:txBody>
                  <a:tcPr marL="91440" marR="91440" marT="45720" marB="45720">
                    <a:solidFill>
                      <a:srgbClr val="FFFFFF"/>
                    </a:solidFill>
                  </a:tcPr>
                </a:tc>
                <a:tc>
                  <a:txBody>
                    <a:bodyPr/>
                    <a:lstStyle/>
                    <a:p>
                      <a:r>
                        <a:rPr sz="1800" b="0">
                          <a:solidFill>
                            <a:srgbClr val="142D4E"/>
                          </a:solidFill>
                          <a:latin typeface="Bitstream Charter"/>
                          <a:ea typeface="Bitstream Charter"/>
                          <a:cs typeface="Bitstream Charter"/>
                        </a:rPr>
                        <a:t>Fictief ontwerp v1.0. Controles zijn voorstellen en nog niet als werkend getest.</a:t>
                      </a:r>
                    </a:p>
                  </a:txBody>
                  <a:tcPr marL="91440" marR="91440" marT="45720" marB="45720">
                    <a:solidFill>
                      <a:srgbClr val="FFFFFF"/>
                    </a:solidFill>
                  </a:tcPr>
                </a:tc>
              </a:tr>
            </a:tbl>
          </a:graphicData>
        </a:graphic>
      </p:graphicFrame>
      <p:sp>
        <p:nvSpPr>
          <p:cNvPr id="12" name="">
            <a:extLst xmlns:a="http://schemas.openxmlformats.org/drawingml/2006/main">
              <a:ext uri="{FF2B5EF4-FFF2-40B4-BE49-F238E27FC236}">
                <a16:creationId xmlns:a16="http://schemas.microsoft.com/office/drawing/2014/main" id="{86FE88AC-2523-4423-BCF5-7BFB07482651}"/>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995100"/>
                </a:solidFill>
                <a:latin typeface="Bitstream Charter"/>
                <a:ea typeface="Bitstream Charter"/>
                <a:cs typeface="Bitstream Charter"/>
              </a:defRPr>
            </a:pPr>
            <a:r>
              <a:rPr sz="1800" b="0">
                <a:solidFill>
                  <a:srgbClr val="995100"/>
                </a:solidFill>
                <a:latin typeface="Bitstream Charter"/>
                <a:ea typeface="Bitstream Charter"/>
                <a:cs typeface="Bitstream Charter"/>
              </a:rPr>
              <a:t>Fictieve casus. Toewijzingen en maatregelen zijn voorstellen; ontbrekend bewijs staat expliciet open.</a:t>
            </a:r>
          </a:p>
        </p:txBody>
      </p:sp>
      <p:sp>
        <p:nvSpPr>
          <p:cNvPr id="13" name="">
            <a:extLst xmlns:a="http://schemas.openxmlformats.org/drawingml/2006/main">
              <a:ext uri="{FF2B5EF4-FFF2-40B4-BE49-F238E27FC236}">
                <a16:creationId xmlns:a16="http://schemas.microsoft.com/office/drawing/2014/main" id="{D3509379-1AAC-4E9B-B9B3-487085A5A86E}"/>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Security Architecture  /  Fictief voorbeeld  /  1 van 4</a:t>
            </a:r>
          </a:p>
        </p:txBody>
      </p:sp>
    </p:spTree>
    <p:extLst>
      <p:ext uri="{BB962C8B-B14F-4D97-AF65-F5344CB8AC3E}">
        <p14:creationId xmlns:p14="http://schemas.microsoft.com/office/powerpoint/2010/main" val="37162650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6C1C146-A92D-4CE5-8FC2-7EFE599D4E6C}"/>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Stromen en bevoegdheid</a:t>
            </a:r>
          </a:p>
        </p:txBody>
      </p:sp>
      <p:sp>
        <p:nvSpPr>
          <p:cNvPr id="2" name="">
            <a:extLst xmlns:a="http://schemas.openxmlformats.org/drawingml/2006/main">
              <a:ext uri="{FF2B5EF4-FFF2-40B4-BE49-F238E27FC236}">
                <a16:creationId xmlns:a16="http://schemas.microsoft.com/office/drawing/2014/main" id="{C832D44C-AEF6-4AD9-933B-41B68675D9AA}"/>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Security Trust Boundary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Fictieve invulling</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F-01 / G-01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A-01 vraagt P-01 om eigen aanvraag. Identiteit vastgesteld én toegang tot precies dit dossier gecontroleerd. Alleen aanmelden is onvoldoende.</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F-02 / G-02</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P-01 leest R-01 met eigen dienstidentiteit. Beperk bewerkingen en gegevens. Toegang van de aanvrager blijft een afzonderlijke controle.</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F-03 / G-03</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A-02 gebruikt de beheerfunctie. Beheerdersrol geeft niet automatisch inzage in alle aanvragen. Beheerhandelingen afzonderlijk autoriseren.</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Gegevensbeperking</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F-01 toont alleen benodigde velden van het toegestane dossier. F-02 retourneert die selectie. F-03 bevat geen dossierinhoud.</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Onzekerheid</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Uitzondering voor vertegenwoordiging is nog niet ontworpen. Security- en proceseigenaar bepalen mandaatcontrole vóór toevoeging.</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BD8E16C0-3F52-47CD-8115-0F2DC4A6F0AC}"/>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995100"/>
                </a:solidFill>
                <a:latin typeface="Bitstream Charter"/>
                <a:ea typeface="Bitstream Charter"/>
                <a:cs typeface="Bitstream Charter"/>
              </a:defRPr>
            </a:pPr>
            <a:r>
              <a:rPr sz="1800" b="0">
                <a:solidFill>
                  <a:srgbClr val="995100"/>
                </a:solidFill>
                <a:latin typeface="Bitstream Charter"/>
                <a:ea typeface="Bitstream Charter"/>
                <a:cs typeface="Bitstream Charter"/>
              </a:rPr>
              <a:t>Fictieve casus. Toewijzingen en maatregelen zijn voorstellen; ontbrekend bewijs staat expliciet open.</a:t>
            </a:r>
          </a:p>
        </p:txBody>
      </p:sp>
      <p:sp>
        <p:nvSpPr>
          <p:cNvPr id="5" name="">
            <a:extLst xmlns:a="http://schemas.openxmlformats.org/drawingml/2006/main">
              <a:ext uri="{FF2B5EF4-FFF2-40B4-BE49-F238E27FC236}">
                <a16:creationId xmlns:a16="http://schemas.microsoft.com/office/drawing/2014/main" id="{48F39C8B-F574-4574-9C2E-ECA3C47DF25E}"/>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Security Architecture  /  Fictief voorbeeld  /  2 van 4</a:t>
            </a:r>
          </a:p>
        </p:txBody>
      </p:sp>
    </p:spTree>
    <p:extLst>
      <p:ext uri="{BB962C8B-B14F-4D97-AF65-F5344CB8AC3E}">
        <p14:creationId xmlns:p14="http://schemas.microsoft.com/office/powerpoint/2010/main" val="108347807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4B9039A-747D-4530-8F57-C0329BF54A18}"/>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Misbruikscenario en controle</a:t>
            </a:r>
          </a:p>
        </p:txBody>
      </p:sp>
      <p:sp>
        <p:nvSpPr>
          <p:cNvPr id="2" name="">
            <a:extLst xmlns:a="http://schemas.openxmlformats.org/drawingml/2006/main">
              <a:ext uri="{FF2B5EF4-FFF2-40B4-BE49-F238E27FC236}">
                <a16:creationId xmlns:a16="http://schemas.microsoft.com/office/drawing/2014/main" id="{048182DE-0A08-470E-9348-D51EDCDDB522}"/>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Security Trust Boundary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Fictieve invulling</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S-01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Een aangemelde aanvrager wijzigt het dossiernummer en probeert een aanvraag van iemand anders te lezen.</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M-01</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P-01 controleert bij ieder dossierverzoek de bevoegdheid voor actor én dossier. Applicatieteam implementeert de controle serverzijdig.</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Negatieve proef</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Twee fictieve testaccounts met verschillende dossiers. Account A mag dossier B niet lezen, ook niet via een directe API-aanvraag.</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Positieve proef</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Account A kan het eigen dossier lezen. De test controleert noodzakelijke velden en voorkomt dat een totale blokkade als beveiligingssucces telt.</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E-01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Testverslag met scenario, versie, pseudonieme testidentiteiten en resultaat. Geen tokens of dossierinhoud in het verslag.</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CE209434-F5EB-432C-AAF2-B8F1A094D5B0}"/>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995100"/>
                </a:solidFill>
                <a:latin typeface="Bitstream Charter"/>
                <a:ea typeface="Bitstream Charter"/>
                <a:cs typeface="Bitstream Charter"/>
              </a:defRPr>
            </a:pPr>
            <a:r>
              <a:rPr sz="1800" b="0">
                <a:solidFill>
                  <a:srgbClr val="995100"/>
                </a:solidFill>
                <a:latin typeface="Bitstream Charter"/>
                <a:ea typeface="Bitstream Charter"/>
                <a:cs typeface="Bitstream Charter"/>
              </a:rPr>
              <a:t>Fictieve casus. Toewijzingen en maatregelen zijn voorstellen; ontbrekend bewijs staat expliciet open.</a:t>
            </a:r>
          </a:p>
        </p:txBody>
      </p:sp>
      <p:sp>
        <p:nvSpPr>
          <p:cNvPr id="5" name="">
            <a:extLst xmlns:a="http://schemas.openxmlformats.org/drawingml/2006/main">
              <a:ext uri="{FF2B5EF4-FFF2-40B4-BE49-F238E27FC236}">
                <a16:creationId xmlns:a16="http://schemas.microsoft.com/office/drawing/2014/main" id="{75A0B257-9C16-48F8-A7C6-8177BFA28566}"/>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Security Architecture  /  Fictief voorbeeld  /  3 van 4</a:t>
            </a:r>
          </a:p>
        </p:txBody>
      </p:sp>
    </p:spTree>
    <p:extLst>
      <p:ext uri="{BB962C8B-B14F-4D97-AF65-F5344CB8AC3E}">
        <p14:creationId xmlns:p14="http://schemas.microsoft.com/office/powerpoint/2010/main" val="170912778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3E7BFC3-1C99-4494-B28E-F1743AD7CEC5}"/>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Besluit en resterende risico’s</a:t>
            </a:r>
          </a:p>
        </p:txBody>
      </p:sp>
      <p:sp>
        <p:nvSpPr>
          <p:cNvPr id="2" name="">
            <a:extLst xmlns:a="http://schemas.openxmlformats.org/drawingml/2006/main">
              <a:ext uri="{FF2B5EF4-FFF2-40B4-BE49-F238E27FC236}">
                <a16:creationId xmlns:a16="http://schemas.microsoft.com/office/drawing/2014/main" id="{36DC24AD-3EB3-4673-B6A9-AC158C59FF52}"/>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Security Trust Boundary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Fictieve invulling</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Beoordeling</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Een geslaagde S-01-proef onderbouwt alleen de geteste dossiercontrole. Geen conclusie over alle rollen of andere API-routes.</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D-01</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Fictief voorstel: vrijgave pas na positieve en negatieve proef van F-01, F-02 en F-03. Security-eigenaar adviseert; diensteigenaar beslist.</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Open risico</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Vertegenwoordiging blijft buiten scope. Proceseigenaar levert de regels, applicatieteam ontwerpt daarna de bevoegdheidscontrole.</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Herijkmoment</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Nieuwe rol, beheerfunctie, dossierkoppeling of vertegenwoordiging vraagt herbeoordeling van betrokken stromen en tests.</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Andere modellen</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Verwijs naar Solution Interaction &amp; Integration Model en Solution Information Usage Model. Hergebruik dezelfde actor- en resourcecodes.</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38E3F167-580D-474A-B740-326DE5399449}"/>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995100"/>
                </a:solidFill>
                <a:latin typeface="Bitstream Charter"/>
                <a:ea typeface="Bitstream Charter"/>
                <a:cs typeface="Bitstream Charter"/>
              </a:defRPr>
            </a:pPr>
            <a:r>
              <a:rPr sz="1800" b="0">
                <a:solidFill>
                  <a:srgbClr val="995100"/>
                </a:solidFill>
                <a:latin typeface="Bitstream Charter"/>
                <a:ea typeface="Bitstream Charter"/>
                <a:cs typeface="Bitstream Charter"/>
              </a:rPr>
              <a:t>Fictieve casus. Toewijzingen en maatregelen zijn voorstellen; ontbrekend bewijs staat expliciet open.</a:t>
            </a:r>
          </a:p>
        </p:txBody>
      </p:sp>
      <p:sp>
        <p:nvSpPr>
          <p:cNvPr id="5" name="">
            <a:extLst xmlns:a="http://schemas.openxmlformats.org/drawingml/2006/main">
              <a:ext uri="{FF2B5EF4-FFF2-40B4-BE49-F238E27FC236}">
                <a16:creationId xmlns:a16="http://schemas.microsoft.com/office/drawing/2014/main" id="{837AF7C3-3ABB-4237-B8B9-BE6389D68814}"/>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Security Architecture  /  Fictief voorbeeld  /  4 van 4</a:t>
            </a:r>
          </a:p>
        </p:txBody>
      </p:sp>
    </p:spTree>
    <p:extLst>
      <p:ext uri="{BB962C8B-B14F-4D97-AF65-F5344CB8AC3E}">
        <p14:creationId xmlns:p14="http://schemas.microsoft.com/office/powerpoint/2010/main" val="186899905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2026-09-20T10:24:55.3330000Z</dcterms:created>
  <dcterms:modified xsi:type="dcterms:W3CDTF">2026-09-20T10:24:55.3330000Z</dcterms:modified>
</coreProperties>
</file>