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2576571c6d24d08" /><Relationship Type="http://schemas.openxmlformats.org/officeDocument/2006/relationships/extended-properties" Target="/docProps/app.xml" Id="R031ae6b5328b455d" /><Relationship Type="http://schemas.openxmlformats.org/officeDocument/2006/relationships/officeDocument" Target="/ppt/presentation.xml" Id="Rb2cd210d0d784292" /></Relationships>
</file>

<file path=ppt/presentation.xml><?xml version="1.0" encoding="utf-8"?>
<p:presentation xmlns:p="http://schemas.openxmlformats.org/presentationml/2006/main">
  <p:sldMasterIdLst>
    <p:sldMasterId xmlns:r="http://schemas.openxmlformats.org/officeDocument/2006/relationships" id="2147483648" r:id="R8b44e1b4e63045ca"/>
  </p:sldMasterIdLst>
  <p:notesMasterIdLst>
    <p:notesMasterId xmlns:r="http://schemas.openxmlformats.org/officeDocument/2006/relationships" r:id="Rd03445b779fc466b"/>
  </p:notesMasterIdLst>
  <p:sldIdLst>
    <p:sldId xmlns:r="http://schemas.openxmlformats.org/officeDocument/2006/relationships" id="256" r:id="R480a2ced3e234d4d"/>
    <p:sldId xmlns:r="http://schemas.openxmlformats.org/officeDocument/2006/relationships" id="257" r:id="R32a3dc9063944147"/>
    <p:sldId xmlns:r="http://schemas.openxmlformats.org/officeDocument/2006/relationships" id="258" r:id="R6d2077851f854ab5"/>
    <p:sldId xmlns:r="http://schemas.openxmlformats.org/officeDocument/2006/relationships" id="259" r:id="Rb02f829a1e3e451d"/>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02f0a2158424553" /><Relationship Type="http://schemas.openxmlformats.org/officeDocument/2006/relationships/slideMaster" Target="/ppt/slideMasters/slideMaster1.xml" Id="R8b44e1b4e63045ca" /><Relationship Type="http://schemas.openxmlformats.org/officeDocument/2006/relationships/notesMaster" Target="/ppt/notesMasters/notesMaster1.xml" Id="Rd03445b779fc466b" /><Relationship Type="http://schemas.openxmlformats.org/officeDocument/2006/relationships/presProps" Target="/ppt/presProps.xml" Id="Rb00fe07224054dc9" /><Relationship Type="http://schemas.openxmlformats.org/officeDocument/2006/relationships/tableStyles" Target="/ppt/tableStyles.xml" Id="Rd3d2331706254ac7" /><Relationship Type="http://schemas.openxmlformats.org/officeDocument/2006/relationships/slide" Target="/ppt/slides/slide1.xml" Id="R480a2ced3e234d4d" /><Relationship Type="http://schemas.openxmlformats.org/officeDocument/2006/relationships/slide" Target="/ppt/slides/slide2.xml" Id="R32a3dc9063944147" /><Relationship Type="http://schemas.openxmlformats.org/officeDocument/2006/relationships/slide" Target="/ppt/slides/slide3.xml" Id="R6d2077851f854ab5" /><Relationship Type="http://schemas.openxmlformats.org/officeDocument/2006/relationships/slide" Target="/ppt/slides/slide4.xml" Id="Rb02f829a1e3e451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a292df12e48472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cfdb7cba7bb436f" /><Relationship Type="http://schemas.openxmlformats.org/officeDocument/2006/relationships/notesMaster" Target="/ppt/notesMasters/notesMaster1.xml" Id="R7f858bfd61da4635" /></Relationships>
</file>

<file path=ppt/notesSlides/_rels/notesSlide2.xml.rels>&#65279;<?xml version="1.0" encoding="utf-8"?><Relationships xmlns="http://schemas.openxmlformats.org/package/2006/relationships"><Relationship Type="http://schemas.openxmlformats.org/officeDocument/2006/relationships/slide" Target="/ppt/slides/slide2.xml" Id="R9365663e5bbf4ac4" /><Relationship Type="http://schemas.openxmlformats.org/officeDocument/2006/relationships/notesMaster" Target="/ppt/notesMasters/notesMaster1.xml" Id="R5889e11184bd4a3e" /></Relationships>
</file>

<file path=ppt/notesSlides/_rels/notesSlide3.xml.rels>&#65279;<?xml version="1.0" encoding="utf-8"?><Relationships xmlns="http://schemas.openxmlformats.org/package/2006/relationships"><Relationship Type="http://schemas.openxmlformats.org/officeDocument/2006/relationships/slide" Target="/ppt/slides/slide3.xml" Id="R61ea7896ecaa4f32" /><Relationship Type="http://schemas.openxmlformats.org/officeDocument/2006/relationships/notesMaster" Target="/ppt/notesMasters/notesMaster1.xml" Id="R92c55a669924463d" /></Relationships>
</file>

<file path=ppt/notesSlides/_rels/notesSlide4.xml.rels>&#65279;<?xml version="1.0" encoding="utf-8"?><Relationships xmlns="http://schemas.openxmlformats.org/package/2006/relationships"><Relationship Type="http://schemas.openxmlformats.org/officeDocument/2006/relationships/slide" Target="/ppt/slides/slide4.xml" Id="Re97f702ac3514dc5" /><Relationship Type="http://schemas.openxmlformats.org/officeDocument/2006/relationships/notesMaster" Target="/ppt/notesMasters/notesMaster1.xml" Id="R82596a63e515483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800-34 Rev. 1 https://csrc.nist.gov/pubs/sp/800/34/r1/upd1/final</a:t>
            </a:r>
          </a:p>
          <a:p xmlns:a="http://schemas.openxmlformats.org/drawingml/2006/main">
            <a:r>
              <a:t>Parafrase: contingency planning helpt herstelbehoeften en prioriteiten bepalen. Het EAW-afhankelijkheidsmodel en de codes hieronder zijn eigen werkafspraken.</a:t>
            </a:r>
          </a:p>
          <a:p xmlns:a="http://schemas.openxmlformats.org/drawingml/2006/main">
            <a:r>
              <a:t>Dit product verklaart afhankelijkheid en uitval. De Solution Deployment View blijft de plaats voor de toewijzing van oplossingsonderdelen aan uitvoeromgevingen. Een getekende reservevoorziening bewijst nog geen onafhankelijke foutoorzaak of uitvoerbaar herstel.</a:t>
            </a:r>
          </a:p>
          <a:p xmlns:a="http://schemas.openxmlformats.org/drawingml/2006/main">
            <a:r>
              <a:t>Kwaliteitscriteria:</a:t>
            </a:r>
          </a:p>
          <a:p xmlns:a="http://schemas.openxmlformats.org/drawingml/2006/main">
            <a:r>
              <a:t>Iedere relatie heeft een richting, reden en bronstatus.</a:t>
            </a:r>
          </a:p>
          <a:p xmlns:a="http://schemas.openxmlformats.org/drawingml/2006/main">
            <a:r>
              <a:t>Gedeelde foutoorzaken en onbekende afhankelijkheden zijn zichtbaar.</a:t>
            </a:r>
          </a:p>
          <a:p xmlns:a="http://schemas.openxmlformats.org/drawingml/2006/main">
            <a:r>
              <a:t>Een hersteldoel is onderscheiden van een bewezen herstelresultaat.</a:t>
            </a:r>
          </a:p>
          <a:p xmlns:a="http://schemas.openxmlformats.org/drawingml/2006/main">
            <a:r>
              <a:t>Scenario, eigenaar en acceptatiebewijs verwijzen naar dezelfde dienst.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800-34 Rev. 1 https://csrc.nist.gov/pubs/sp/800/34/r1/upd1/final</a:t>
            </a:r>
          </a:p>
          <a:p xmlns:a="http://schemas.openxmlformats.org/drawingml/2006/main">
            <a:r>
              <a:t>Parafrase: contingency planning helpt herstelbehoeften en prioriteiten bepalen. Het EAW-afhankelijkheidsmodel en de codes hieronder zijn eigen werkafspraken.</a:t>
            </a:r>
          </a:p>
          <a:p xmlns:a="http://schemas.openxmlformats.org/drawingml/2006/main">
            <a:r>
              <a:t>Dit product verklaart afhankelijkheid en uitval. De Solution Deployment View blijft de plaats voor de toewijzing van oplossingsonderdelen aan uitvoeromgevingen. Een getekende reservevoorziening bewijst nog geen onafhankelijke foutoorzaak of uitvoerbaar herstel.</a:t>
            </a:r>
          </a:p>
          <a:p xmlns:a="http://schemas.openxmlformats.org/drawingml/2006/main">
            <a:r>
              <a:t>Kwaliteitscriteria:</a:t>
            </a:r>
          </a:p>
          <a:p xmlns:a="http://schemas.openxmlformats.org/drawingml/2006/main">
            <a:r>
              <a:t>Iedere relatie heeft een richting, reden en bronstatus.</a:t>
            </a:r>
          </a:p>
          <a:p xmlns:a="http://schemas.openxmlformats.org/drawingml/2006/main">
            <a:r>
              <a:t>Gedeelde foutoorzaken en onbekende afhankelijkheden zijn zichtbaar.</a:t>
            </a:r>
          </a:p>
          <a:p xmlns:a="http://schemas.openxmlformats.org/drawingml/2006/main">
            <a:r>
              <a:t>Een hersteldoel is onderscheiden van een bewezen herstelresultaat.</a:t>
            </a:r>
          </a:p>
          <a:p xmlns:a="http://schemas.openxmlformats.org/drawingml/2006/main">
            <a:r>
              <a:t>Scenario, eigenaar en acceptatiebewijs verwijzen naar dezelfde dienst.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800-34 Rev. 1 https://csrc.nist.gov/pubs/sp/800/34/r1/upd1/final</a:t>
            </a:r>
          </a:p>
          <a:p xmlns:a="http://schemas.openxmlformats.org/drawingml/2006/main">
            <a:r>
              <a:t>Parafrase: contingency planning helpt herstelbehoeften en prioriteiten bepalen. Het EAW-afhankelijkheidsmodel en de codes hieronder zijn eigen werkafspraken.</a:t>
            </a:r>
          </a:p>
          <a:p xmlns:a="http://schemas.openxmlformats.org/drawingml/2006/main">
            <a:r>
              <a:t>Dit product verklaart afhankelijkheid en uitval. De Solution Deployment View blijft de plaats voor de toewijzing van oplossingsonderdelen aan uitvoeromgevingen. Een getekende reservevoorziening bewijst nog geen onafhankelijke foutoorzaak of uitvoerbaar herstel.</a:t>
            </a:r>
          </a:p>
          <a:p xmlns:a="http://schemas.openxmlformats.org/drawingml/2006/main">
            <a:r>
              <a:t>Kwaliteitscriteria:</a:t>
            </a:r>
          </a:p>
          <a:p xmlns:a="http://schemas.openxmlformats.org/drawingml/2006/main">
            <a:r>
              <a:t>Iedere relatie heeft een richting, reden en bronstatus.</a:t>
            </a:r>
          </a:p>
          <a:p xmlns:a="http://schemas.openxmlformats.org/drawingml/2006/main">
            <a:r>
              <a:t>Gedeelde foutoorzaken en onbekende afhankelijkheden zijn zichtbaar.</a:t>
            </a:r>
          </a:p>
          <a:p xmlns:a="http://schemas.openxmlformats.org/drawingml/2006/main">
            <a:r>
              <a:t>Een hersteldoel is onderscheiden van een bewezen herstelresultaat.</a:t>
            </a:r>
          </a:p>
          <a:p xmlns:a="http://schemas.openxmlformats.org/drawingml/2006/main">
            <a:r>
              <a:t>Scenario, eigenaar en acceptatiebewijs verwijzen naar dezelfde dienst.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NIST SP 800-34 Rev. 1 https://csrc.nist.gov/pubs/sp/800/34/r1/upd1/final</a:t>
            </a:r>
          </a:p>
          <a:p xmlns:a="http://schemas.openxmlformats.org/drawingml/2006/main">
            <a:r>
              <a:t>Parafrase: contingency planning helpt herstelbehoeften en prioriteiten bepalen. Het EAW-afhankelijkheidsmodel en de codes hieronder zijn eigen werkafspraken.</a:t>
            </a:r>
          </a:p>
          <a:p xmlns:a="http://schemas.openxmlformats.org/drawingml/2006/main">
            <a:r>
              <a:t>Dit product verklaart afhankelijkheid en uitval. De Solution Deployment View blijft de plaats voor de toewijzing van oplossingsonderdelen aan uitvoeromgevingen. Een getekende reservevoorziening bewijst nog geen onafhankelijke foutoorzaak of uitvoerbaar herstel.</a:t>
            </a:r>
          </a:p>
          <a:p xmlns:a="http://schemas.openxmlformats.org/drawingml/2006/main">
            <a:r>
              <a:t>Kwaliteitscriteria:</a:t>
            </a:r>
          </a:p>
          <a:p xmlns:a="http://schemas.openxmlformats.org/drawingml/2006/main">
            <a:r>
              <a:t>Iedere relatie heeft een richting, reden en bronstatus.</a:t>
            </a:r>
          </a:p>
          <a:p xmlns:a="http://schemas.openxmlformats.org/drawingml/2006/main">
            <a:r>
              <a:t>Gedeelde foutoorzaken en onbekende afhankelijkheden zijn zichtbaar.</a:t>
            </a:r>
          </a:p>
          <a:p xmlns:a="http://schemas.openxmlformats.org/drawingml/2006/main">
            <a:r>
              <a:t>Een hersteldoel is onderscheiden van een bewezen herstelresultaat.</a:t>
            </a:r>
          </a:p>
          <a:p xmlns:a="http://schemas.openxmlformats.org/drawingml/2006/main">
            <a:r>
              <a:t>Scenario, eigenaar en acceptatiebewijs verwijzen naar dezelfde dienst.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b252bd917a6494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cbf633e6e8d4167" /><Relationship Type="http://schemas.openxmlformats.org/officeDocument/2006/relationships/slideLayout" Target="/ppt/slideLayouts/slideLayout1.xml" Id="R56b7e338a18a414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6b7e338a18a414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ae9a6e791f14605" /><Relationship Type="http://schemas.openxmlformats.org/officeDocument/2006/relationships/notesSlide" Target="/ppt/notesSlides/notesSlide1.xml" Id="Rf33fb88df3d0425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e3b77b925e442af" /><Relationship Type="http://schemas.openxmlformats.org/officeDocument/2006/relationships/notesSlide" Target="/ppt/notesSlides/notesSlide2.xml" Id="R90e7f57795764ec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ee66374c97d410f" /><Relationship Type="http://schemas.openxmlformats.org/officeDocument/2006/relationships/notesSlide" Target="/ppt/notesSlides/notesSlide3.xml" Id="R6fe86733c49949f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c755ea835cf42ae" /><Relationship Type="http://schemas.openxmlformats.org/officeDocument/2006/relationships/notesSlide" Target="/ppt/notesSlides/notesSlide4.xml" Id="Re36339695d73459a"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3E253D2-0E66-4053-B3F6-D74EB4E4E8F0}"/>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Dienst en afhankelijkheden</a:t>
            </a:r>
          </a:p>
        </p:txBody>
      </p:sp>
      <p:sp>
        <p:nvSpPr>
          <p:cNvPr id="2" name="">
            <a:extLst xmlns:a="http://schemas.openxmlformats.org/drawingml/2006/main">
              <a:ext uri="{FF2B5EF4-FFF2-40B4-BE49-F238E27FC236}">
                <a16:creationId xmlns:a16="http://schemas.microsoft.com/office/drawing/2014/main" id="{737F38A7-AB58-4040-85C7-567EF19FE020}"/>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Infrastructure Dependency Map v1.0</a:t>
            </a:r>
          </a:p>
        </p:txBody>
      </p:sp>
      <p:sp>
        <p:nvSpPr>
          <p:cNvPr id="3" name="">
            <a:extLst xmlns:a="http://schemas.openxmlformats.org/drawingml/2006/main">
              <a:ext uri="{FF2B5EF4-FFF2-40B4-BE49-F238E27FC236}">
                <a16:creationId xmlns:a16="http://schemas.microsoft.com/office/drawing/2014/main" id="{2054032D-470E-47EC-A7CF-F5A84AE9F254}"/>
              </a:ext>
            </a:extLst>
          </p:cNvPr>
          <p:cNvSpPr>
            <a:spLocks xmlns:a="http://schemas.openxmlformats.org/drawingml/2006/main" noGrp="1"/>
          </p:cNvSpPr>
          <p:nvPr/>
        </p:nvSpPr>
        <p:spPr>
          <a:xfrm xmlns:a="http://schemas.openxmlformats.org/drawingml/2006/main">
            <a:off x="609600" y="1809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[Dienst D-01]</a:t>
            </a:r>
          </a:p>
        </p:txBody>
      </p:sp>
      <p:sp>
        <p:nvSpPr>
          <p:cNvPr id="4" name="">
            <a:extLst xmlns:a="http://schemas.openxmlformats.org/drawingml/2006/main">
              <a:ext uri="{FF2B5EF4-FFF2-40B4-BE49-F238E27FC236}">
                <a16:creationId xmlns:a16="http://schemas.microsoft.com/office/drawing/2014/main" id="{7FFDF79D-8D9E-4AF9-AA70-DA57DA39BFA2}"/>
              </a:ext>
            </a:extLst>
          </p:cNvPr>
          <p:cNvSpPr>
            <a:spLocks xmlns:a="http://schemas.openxmlformats.org/drawingml/2006/main" noGrp="1"/>
          </p:cNvSpPr>
          <p:nvPr/>
        </p:nvSpPr>
        <p:spPr>
          <a:xfrm xmlns:a="http://schemas.openxmlformats.org/drawingml/2006/main">
            <a:off x="5562600" y="1809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[Component C-01]</a:t>
            </a:r>
          </a:p>
        </p:txBody>
      </p:sp>
      <p:sp>
        <p:nvSpPr>
          <p:cNvPr id="5" name="">
            <a:extLst xmlns:a="http://schemas.openxmlformats.org/drawingml/2006/main">
              <a:ext uri="{FF2B5EF4-FFF2-40B4-BE49-F238E27FC236}">
                <a16:creationId xmlns:a16="http://schemas.microsoft.com/office/drawing/2014/main" id="{F2AECE71-F7ED-46EC-B809-8FE044FEAC81}"/>
              </a:ext>
            </a:extLst>
          </p:cNvPr>
          <p:cNvSpPr>
            <a:spLocks xmlns:a="http://schemas.openxmlformats.org/drawingml/2006/main" noGrp="1"/>
          </p:cNvSpPr>
          <p:nvPr/>
        </p:nvSpPr>
        <p:spPr>
          <a:xfrm xmlns:a="http://schemas.openxmlformats.org/drawingml/2006/main">
            <a:off x="10515600" y="1809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[Component C-02]</a:t>
            </a:r>
          </a:p>
        </p:txBody>
      </p:sp>
      <p:sp>
        <p:nvSpPr>
          <p:cNvPr id="6" name="">
            <a:extLst xmlns:a="http://schemas.openxmlformats.org/drawingml/2006/main">
              <a:ext uri="{FF2B5EF4-FFF2-40B4-BE49-F238E27FC236}">
                <a16:creationId xmlns:a16="http://schemas.microsoft.com/office/drawing/2014/main" id="{1F88EDEF-DBF2-4489-862F-03EDC125117B}"/>
              </a:ext>
            </a:extLst>
          </p:cNvPr>
          <p:cNvSpPr>
            <a:spLocks xmlns:a="http://schemas.openxmlformats.org/drawingml/2006/main" noGrp="1"/>
          </p:cNvSpPr>
          <p:nvPr/>
        </p:nvSpPr>
        <p:spPr>
          <a:xfrm xmlns:a="http://schemas.openxmlformats.org/drawingml/2006/main">
            <a:off x="5562600" y="2952750"/>
            <a:ext cx="3810000" cy="742950"/>
          </a:xfrm>
          <a:prstGeom xmlns:a="http://schemas.openxmlformats.org/drawingml/2006/main" prst="rect">
            <a:avLst/>
          </a:prstGeom>
          <a:solidFill xmlns:a="http://schemas.openxmlformats.org/drawingml/2006/main">
            <a:srgbClr val="EEF5F7"/>
          </a:solidFill>
          <a:ln xmlns:a="http://schemas.openxmlformats.org/drawingml/2006/main" w="9525">
            <a:solidFill>
              <a:srgbClr val="147D92"/>
            </a:solidFill>
          </a:ln>
        </p:spPr>
        <p:txBody>
          <a:bodyPr xmlns:a="http://schemas.openxmlformats.org/drawingml/2006/main"/>
          <a:lstStyle xmlns:a="http://schemas.openxmlformats.org/drawingml/2006/main"/>
          <a:p xmlns:a="http://schemas.openxmlformats.org/drawingml/2006/main">
            <a:pPr>
              <a:defRPr sz="1950" b="1">
                <a:solidFill>
                  <a:srgbClr val="142D4E"/>
                </a:solidFill>
                <a:latin typeface="Bitstream Charter"/>
                <a:ea typeface="Bitstream Charter"/>
                <a:cs typeface="Bitstream Charter"/>
              </a:defRPr>
            </a:pPr>
            <a:r>
              <a:rPr sz="1950" b="1">
                <a:solidFill>
                  <a:srgbClr val="142D4E"/>
                </a:solidFill>
                <a:latin typeface="Bitstream Charter"/>
                <a:ea typeface="Bitstream Charter"/>
                <a:cs typeface="Bitstream Charter"/>
              </a:rPr>
              <a:t>[Component C-03]</a:t>
            </a:r>
          </a:p>
        </p:txBody>
      </p:sp>
      <p:cxnSp>
        <p:nvCxnSpPr>
          <p:cNvPr id="20" name=""/>
          <p:cNvCxnSpPr>
            <a:stCxn xmlns:a="http://schemas.openxmlformats.org/drawingml/2006/main" id="3" idx="3"/>
            <a:endCxn xmlns:a="http://schemas.openxmlformats.org/drawingml/2006/main" id="4" idx="1"/>
          </p:cNvCxnSpPr>
          <p:nvPr/>
        </p:nvCxnSpPr>
        <p:spPr>
          <a:xfrm xmlns:a="http://schemas.openxmlformats.org/drawingml/2006/main">
            <a:off x="4419600" y="2181225"/>
            <a:ext cx="1143000" cy="0"/>
          </a:xfrm>
          <a:prstGeom xmlns:a="http://schemas.openxmlformats.org/drawingml/2006/main" prst="straightConnector1">
            <a:avLst/>
          </a:prstGeom>
          <a:ln xmlns:a="http://schemas.openxmlformats.org/drawingml/2006/main" w="19050">
            <a:solidFill>
              <a:srgbClr val="147D92"/>
            </a:solidFill>
          </a:ln>
        </p:spPr>
      </p:cxnSp>
      <p:cxnSp>
        <p:nvCxnSpPr>
          <p:cNvPr id="21" name=""/>
          <p:cNvCxnSpPr>
            <a:stCxn xmlns:a="http://schemas.openxmlformats.org/drawingml/2006/main" id="4" idx="3"/>
            <a:endCxn xmlns:a="http://schemas.openxmlformats.org/drawingml/2006/main" id="5" idx="1"/>
          </p:cNvCxnSpPr>
          <p:nvPr/>
        </p:nvCxnSpPr>
        <p:spPr>
          <a:xfrm xmlns:a="http://schemas.openxmlformats.org/drawingml/2006/main">
            <a:off x="9372600" y="2181225"/>
            <a:ext cx="1143000" cy="0"/>
          </a:xfrm>
          <a:prstGeom xmlns:a="http://schemas.openxmlformats.org/drawingml/2006/main" prst="straightConnector1">
            <a:avLst/>
          </a:prstGeom>
          <a:ln xmlns:a="http://schemas.openxmlformats.org/drawingml/2006/main" w="19050">
            <a:solidFill>
              <a:srgbClr val="147D92"/>
            </a:solidFill>
          </a:ln>
        </p:spPr>
      </p:cxnSp>
      <p:cxnSp>
        <p:nvCxnSpPr>
          <p:cNvPr id="22" name=""/>
          <p:cNvCxnSpPr>
            <a:stCxn xmlns:a="http://schemas.openxmlformats.org/drawingml/2006/main" id="4" idx="2"/>
            <a:endCxn xmlns:a="http://schemas.openxmlformats.org/drawingml/2006/main" id="6" idx="0"/>
          </p:cNvCxnSpPr>
          <p:nvPr/>
        </p:nvCxnSpPr>
        <p:spPr>
          <a:xfrm xmlns:a="http://schemas.openxmlformats.org/drawingml/2006/main">
            <a:off x="7467600" y="2552700"/>
            <a:ext cx="0" cy="400050"/>
          </a:xfrm>
          <a:prstGeom xmlns:a="http://schemas.openxmlformats.org/drawingml/2006/main" prst="straightConnector1">
            <a:avLst/>
          </a:prstGeom>
          <a:ln xmlns:a="http://schemas.openxmlformats.org/drawingml/2006/main" w="19050">
            <a:solidFill>
              <a:srgbClr val="147D92"/>
            </a:solidFill>
          </a:ln>
        </p:spPr>
      </p:cxnSp>
      <p:sp>
        <p:nvSpPr>
          <p:cNvPr id="10" name="">
            <a:extLst xmlns:a="http://schemas.openxmlformats.org/drawingml/2006/main">
              <a:ext uri="{FF2B5EF4-FFF2-40B4-BE49-F238E27FC236}">
                <a16:creationId xmlns:a16="http://schemas.microsoft.com/office/drawing/2014/main" id="{B46D8CEF-6560-4089-BE48-1C4CB0541A10}"/>
              </a:ext>
            </a:extLst>
          </p:cNvPr>
          <p:cNvSpPr>
            <a:spLocks xmlns:a="http://schemas.openxmlformats.org/drawingml/2006/main" noGrp="1"/>
          </p:cNvSpPr>
          <p:nvPr/>
        </p:nvSpPr>
        <p:spPr>
          <a:xfrm xmlns:a="http://schemas.openxmlformats.org/drawingml/2006/main">
            <a:off x="609600" y="3886200"/>
            <a:ext cx="16859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47D92"/>
                </a:solidFill>
                <a:latin typeface="Bitstream Charter"/>
                <a:ea typeface="Bitstream Charter"/>
                <a:cs typeface="Bitstream Charter"/>
              </a:defRPr>
            </a:pPr>
            <a:r>
              <a:rPr sz="1725" b="0">
                <a:solidFill>
                  <a:srgbClr val="147D92"/>
                </a:solidFill>
                <a:latin typeface="Bitstream Charter"/>
                <a:ea typeface="Bitstream Charter"/>
                <a:cs typeface="Bitstream Charter"/>
              </a:rPr>
              <a:t>D-01 vereist C-01   /   C-01 schrijft naar C-02   /   C-01 verifieert via C-03</a:t>
            </a:r>
          </a:p>
        </p:txBody>
      </p:sp>
      <p:graphicFrame>
        <p:nvGraphicFramePr>
          <p:cNvPr id="24" name=""/>
          <p:cNvGraphicFramePr/>
          <p:nvPr/>
        </p:nvGraphicFramePr>
        <p:xfrm>
          <a:off xmlns:a="http://schemas.openxmlformats.org/drawingml/2006/main" x="609600" y="4572000"/>
          <a:ext xmlns:a="http://schemas.openxmlformats.org/drawingml/2006/main" cx="17068800" cy="4191000"/>
        </p:xfrm>
        <a:graphic xmlns:a="http://schemas.openxmlformats.org/drawingml/2006/main">
          <a:graphicData uri="http://schemas.openxmlformats.org/drawingml/2006/table">
            <a:tbl>
              <a:tblPr/>
              <a:tblGrid>
                <a:gridCol w="3905250"/>
                <a:gridCol w="13163550"/>
              </a:tblGrid>
              <a:tr h="838200">
                <a:tc>
                  <a:txBody>
                    <a:bodyPr/>
                    <a:lstStyle/>
                    <a:p>
                      <a:r>
                        <a:rPr sz="18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1800" b="1">
                          <a:solidFill>
                            <a:srgbClr val="FFFFFF"/>
                          </a:solidFill>
                          <a:latin typeface="Bitstream Charter"/>
                          <a:ea typeface="Bitstream Charter"/>
                          <a:cs typeface="Bitstream Charter"/>
                        </a:rPr>
                        <a:t>Invulinstructie</a:t>
                      </a:r>
                    </a:p>
                  </a:txBody>
                  <a:tcPr marL="91440" marR="91440" marT="45720" marB="45720">
                    <a:solidFill>
                      <a:srgbClr val="142D4E"/>
                    </a:solidFill>
                  </a:tcPr>
                </a:tc>
              </a:tr>
              <a:tr h="838200">
                <a:tc>
                  <a:txBody>
                    <a:bodyPr/>
                    <a:lstStyle/>
                    <a:p>
                      <a:r>
                        <a:rPr sz="1800" b="1">
                          <a:solidFill>
                            <a:srgbClr val="142D4E"/>
                          </a:solidFill>
                          <a:latin typeface="Bitstream Charter"/>
                          <a:ea typeface="Bitstream Charter"/>
                          <a:cs typeface="Bitstream Charter"/>
                        </a:rPr>
                        <a:t>Scope</a:t>
                      </a:r>
                    </a:p>
                  </a:txBody>
                  <a:tcPr marL="91440" marR="91440" marT="45720" marB="45720">
                    <a:solidFill>
                      <a:srgbClr val="EEF5F7"/>
                    </a:solidFill>
                  </a:tcPr>
                </a:tc>
                <a:tc>
                  <a:txBody>
                    <a:bodyPr/>
                    <a:lstStyle/>
                    <a:p>
                      <a:r>
                        <a:rPr sz="1800" b="0">
                          <a:solidFill>
                            <a:srgbClr val="142D4E"/>
                          </a:solidFill>
                          <a:latin typeface="Bitstream Charter"/>
                          <a:ea typeface="Bitstream Charter"/>
                          <a:cs typeface="Bitstream Charter"/>
                        </a:rPr>
                        <a:t>Dienst, gebruikersuitkomst en omgeving.</a:t>
                      </a:r>
                    </a:p>
                  </a:txBody>
                  <a:tcPr marL="91440" marR="91440" marT="45720" marB="45720">
                    <a:solidFill>
                      <a:srgbClr val="EEF5F7"/>
                    </a:solidFill>
                  </a:tcPr>
                </a:tc>
              </a:tr>
              <a:tr h="838200">
                <a:tc>
                  <a:txBody>
                    <a:bodyPr/>
                    <a:lstStyle/>
                    <a:p>
                      <a:r>
                        <a:rPr sz="1800" b="1">
                          <a:solidFill>
                            <a:srgbClr val="142D4E"/>
                          </a:solidFill>
                          <a:latin typeface="Bitstream Charter"/>
                          <a:ea typeface="Bitstream Charter"/>
                          <a:cs typeface="Bitstream Charter"/>
                        </a:rPr>
                        <a:t>Buiten scope</a:t>
                      </a:r>
                    </a:p>
                  </a:txBody>
                  <a:tcPr marL="91440" marR="91440" marT="45720" marB="45720">
                    <a:solidFill>
                      <a:srgbClr val="FFFFFF"/>
                    </a:solidFill>
                  </a:tcPr>
                </a:tc>
                <a:tc>
                  <a:txBody>
                    <a:bodyPr/>
                    <a:lstStyle/>
                    <a:p>
                      <a:r>
                        <a:rPr sz="1800" b="0">
                          <a:solidFill>
                            <a:srgbClr val="142D4E"/>
                          </a:solidFill>
                          <a:latin typeface="Bitstream Charter"/>
                          <a:ea typeface="Bitstream Charter"/>
                          <a:cs typeface="Bitstream Charter"/>
                        </a:rPr>
                        <a:t>Expliciete uitsluitingen en raakvlakken.</a:t>
                      </a:r>
                    </a:p>
                  </a:txBody>
                  <a:tcPr marL="91440" marR="91440" marT="45720" marB="45720">
                    <a:solidFill>
                      <a:srgbClr val="FFFFFF"/>
                    </a:solidFill>
                  </a:tcPr>
                </a:tc>
              </a:tr>
              <a:tr h="838200">
                <a:tc>
                  <a:txBody>
                    <a:bodyPr/>
                    <a:lstStyle/>
                    <a:p>
                      <a:r>
                        <a:rPr sz="1800" b="1">
                          <a:solidFill>
                            <a:srgbClr val="142D4E"/>
                          </a:solidFill>
                          <a:latin typeface="Bitstream Charter"/>
                          <a:ea typeface="Bitstream Charter"/>
                          <a:cs typeface="Bitstream Charter"/>
                        </a:rPr>
                        <a:t>Kaart lezen</a:t>
                      </a:r>
                    </a:p>
                  </a:txBody>
                  <a:tcPr marL="91440" marR="91440" marT="45720" marB="45720">
                    <a:solidFill>
                      <a:srgbClr val="EEF5F7"/>
                    </a:solidFill>
                  </a:tcPr>
                </a:tc>
                <a:tc>
                  <a:txBody>
                    <a:bodyPr/>
                    <a:lstStyle/>
                    <a:p>
                      <a:r>
                        <a:rPr sz="1800" b="0">
                          <a:solidFill>
                            <a:srgbClr val="142D4E"/>
                          </a:solidFill>
                          <a:latin typeface="Bitstream Charter"/>
                          <a:ea typeface="Bitstream Charter"/>
                          <a:cs typeface="Bitstream Charter"/>
                        </a:rPr>
                        <a:t>Gebruik vaste codes. Noteer per lijn welke bron welk doel nodig heeft.</a:t>
                      </a:r>
                    </a:p>
                  </a:txBody>
                  <a:tcPr marL="91440" marR="91440" marT="45720" marB="45720">
                    <a:solidFill>
                      <a:srgbClr val="EEF5F7"/>
                    </a:solidFill>
                  </a:tcPr>
                </a:tc>
              </a:tr>
              <a:tr h="838200">
                <a:tc>
                  <a:txBody>
                    <a:bodyPr/>
                    <a:lstStyle/>
                    <a:p>
                      <a:r>
                        <a:rPr sz="1800" b="1">
                          <a:solidFill>
                            <a:srgbClr val="142D4E"/>
                          </a:solidFill>
                          <a:latin typeface="Bitstream Charter"/>
                          <a:ea typeface="Bitstream Charter"/>
                          <a:cs typeface="Bitstream Charter"/>
                        </a:rPr>
                        <a:t>Status en bron</a:t>
                      </a:r>
                    </a:p>
                  </a:txBody>
                  <a:tcPr marL="91440" marR="91440" marT="45720" marB="45720">
                    <a:solidFill>
                      <a:srgbClr val="FFFFFF"/>
                    </a:solidFill>
                  </a:tcPr>
                </a:tc>
                <a:tc>
                  <a:txBody>
                    <a:bodyPr/>
                    <a:lstStyle/>
                    <a:p>
                      <a:r>
                        <a:rPr sz="1800" b="0">
                          <a:solidFill>
                            <a:srgbClr val="142D4E"/>
                          </a:solidFill>
                          <a:latin typeface="Bitstream Charter"/>
                          <a:ea typeface="Bitstream Charter"/>
                          <a:cs typeface="Bitstream Charter"/>
                        </a:rPr>
                        <a:t>Versie, peildatum en herkomst van de kaart.</a:t>
                      </a:r>
                    </a:p>
                  </a:txBody>
                  <a:tcPr marL="91440" marR="91440" marT="45720" marB="45720">
                    <a:solidFill>
                      <a:srgbClr val="FFFFFF"/>
                    </a:solidFill>
                  </a:tcPr>
                </a:tc>
              </a:tr>
            </a:tbl>
          </a:graphicData>
        </a:graphic>
      </p:graphicFrame>
      <p:sp>
        <p:nvSpPr>
          <p:cNvPr id="12" name="">
            <a:extLst xmlns:a="http://schemas.openxmlformats.org/drawingml/2006/main">
              <a:ext uri="{FF2B5EF4-FFF2-40B4-BE49-F238E27FC236}">
                <a16:creationId xmlns:a16="http://schemas.microsoft.com/office/drawing/2014/main" id="{372D37FC-326A-486A-8B06-B7150EFF47D1}"/>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7D92"/>
                </a:solidFill>
                <a:latin typeface="Bitstream Charter"/>
                <a:ea typeface="Bitstream Charter"/>
                <a:cs typeface="Bitstream Charter"/>
              </a:defRPr>
            </a:pPr>
            <a:r>
              <a:rPr sz="1800" b="0">
                <a:solidFill>
                  <a:srgbClr val="147D92"/>
                </a:solidFill>
                <a:latin typeface="Bitstream Charter"/>
                <a:ea typeface="Bitstream Charter"/>
                <a:cs typeface="Bitstream Charter"/>
              </a:rPr>
              <a:t>Vul elk veld in. Noteer ontbrekende informatie met een vervolgactie en eigenaar. Gebruik dezelfde codes in alle weergaven.</a:t>
            </a:r>
          </a:p>
        </p:txBody>
      </p:sp>
      <p:sp>
        <p:nvSpPr>
          <p:cNvPr id="13" name="">
            <a:extLst xmlns:a="http://schemas.openxmlformats.org/drawingml/2006/main">
              <a:ext uri="{FF2B5EF4-FFF2-40B4-BE49-F238E27FC236}">
                <a16:creationId xmlns:a16="http://schemas.microsoft.com/office/drawing/2014/main" id="{7AC505F1-B3D3-4049-9C36-1A1A285CB313}"/>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Infrastructure Architecture  /  Bewerkbare template  /  1 van 4</a:t>
            </a:r>
          </a:p>
        </p:txBody>
      </p:sp>
    </p:spTree>
    <p:extLst>
      <p:ext uri="{BB962C8B-B14F-4D97-AF65-F5344CB8AC3E}">
        <p14:creationId xmlns:p14="http://schemas.microsoft.com/office/powerpoint/2010/main" val="109619142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B1CD026-2370-4C43-B4C8-D890DC787829}"/>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Componenten en gedeelde foutoorzaken</a:t>
            </a:r>
          </a:p>
        </p:txBody>
      </p:sp>
      <p:sp>
        <p:nvSpPr>
          <p:cNvPr id="2" name="">
            <a:extLst xmlns:a="http://schemas.openxmlformats.org/drawingml/2006/main">
              <a:ext uri="{FF2B5EF4-FFF2-40B4-BE49-F238E27FC236}">
                <a16:creationId xmlns:a16="http://schemas.microsoft.com/office/drawing/2014/main" id="{E3E80B38-50C5-4E05-A5A7-B4D1BDEE2F0D}"/>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Infrastructure Dependency Map v1.0</a:t>
            </a:r>
          </a:p>
        </p:txBody>
      </p:sp>
      <p:graphicFrame>
        <p:nvGraphicFramePr>
          <p:cNvPr id="8" name=""/>
          <p:cNvGraphicFramePr/>
          <p:nvPr/>
        </p:nvGraphicFramePr>
        <p:xfrm>
          <a:off xmlns:a="http://schemas.openxmlformats.org/drawingml/2006/main" x="609600" y="1952625"/>
          <a:ext xmlns:a="http://schemas.openxmlformats.org/drawingml/2006/main" cx="17068800" cy="6572250"/>
        </p:xfrm>
        <a:graphic xmlns:a="http://schemas.openxmlformats.org/drawingml/2006/main">
          <a:graphicData uri="http://schemas.openxmlformats.org/drawingml/2006/table">
            <a:tbl>
              <a:tblPr/>
              <a:tblGrid>
                <a:gridCol w="3905250"/>
                <a:gridCol w="13163550"/>
              </a:tblGrid>
              <a:tr h="1095375">
                <a:tc>
                  <a:txBody>
                    <a:bodyPr/>
                    <a:lstStyle/>
                    <a:p>
                      <a:r>
                        <a:rPr sz="21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2100" b="1">
                          <a:solidFill>
                            <a:srgbClr val="FFFFFF"/>
                          </a:solidFill>
                          <a:latin typeface="Bitstream Charter"/>
                          <a:ea typeface="Bitstream Charter"/>
                          <a:cs typeface="Bitstream Charter"/>
                        </a:rPr>
                        <a:t>Invulinstructie</a:t>
                      </a:r>
                    </a:p>
                  </a:txBody>
                  <a:tcPr marL="91440" marR="91440" marT="45720" marB="45720">
                    <a:solidFill>
                      <a:srgbClr val="142D4E"/>
                    </a:solidFill>
                  </a:tcPr>
                </a:tc>
              </a:tr>
              <a:tr h="1095375">
                <a:tc>
                  <a:txBody>
                    <a:bodyPr/>
                    <a:lstStyle/>
                    <a:p>
                      <a:r>
                        <a:rPr sz="2100" b="1">
                          <a:solidFill>
                            <a:srgbClr val="142D4E"/>
                          </a:solidFill>
                          <a:latin typeface="Bitstream Charter"/>
                          <a:ea typeface="Bitstream Charter"/>
                          <a:cs typeface="Bitstream Charter"/>
                        </a:rPr>
                        <a:t>C-01</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Naam, functie, omgeving, beheerder en relevante foutoorzaak.</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C-02</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Naam, functie, omgeving, beheerder en relevante foutoorzaak.</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C-03</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Naam, functie, omgeving, beheerder en relevante foutoorzaak.</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Gedeelde foutoorzaak</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Welke componenten kunnen door dezelfde gebeurtenis uitvallen?</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Bronstatus</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Onderscheid waargenomen, opgegeven, aangenomen en onbekend.</a:t>
                      </a:r>
                    </a:p>
                  </a:txBody>
                  <a:tcPr marL="91440" marR="91440" marT="45720" marB="45720">
                    <a:solidFill>
                      <a:srgbClr val="EEF5F7"/>
                    </a:solidFill>
                  </a:tcPr>
                </a:tc>
              </a:tr>
            </a:tbl>
          </a:graphicData>
        </a:graphic>
      </p:graphicFrame>
      <p:sp>
        <p:nvSpPr>
          <p:cNvPr id="4" name="">
            <a:extLst xmlns:a="http://schemas.openxmlformats.org/drawingml/2006/main">
              <a:ext uri="{FF2B5EF4-FFF2-40B4-BE49-F238E27FC236}">
                <a16:creationId xmlns:a16="http://schemas.microsoft.com/office/drawing/2014/main" id="{AFDBA7EF-437F-4AD0-89AF-D18C74F20382}"/>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7D92"/>
                </a:solidFill>
                <a:latin typeface="Bitstream Charter"/>
                <a:ea typeface="Bitstream Charter"/>
                <a:cs typeface="Bitstream Charter"/>
              </a:defRPr>
            </a:pPr>
            <a:r>
              <a:rPr sz="1800" b="0">
                <a:solidFill>
                  <a:srgbClr val="147D92"/>
                </a:solidFill>
                <a:latin typeface="Bitstream Charter"/>
                <a:ea typeface="Bitstream Charter"/>
                <a:cs typeface="Bitstream Charter"/>
              </a:rPr>
              <a:t>Vul elk veld in. Noteer ontbrekende informatie met een vervolgactie en eigenaar. Gebruik dezelfde codes in alle weergaven.</a:t>
            </a:r>
          </a:p>
        </p:txBody>
      </p:sp>
      <p:sp>
        <p:nvSpPr>
          <p:cNvPr id="5" name="">
            <a:extLst xmlns:a="http://schemas.openxmlformats.org/drawingml/2006/main">
              <a:ext uri="{FF2B5EF4-FFF2-40B4-BE49-F238E27FC236}">
                <a16:creationId xmlns:a16="http://schemas.microsoft.com/office/drawing/2014/main" id="{481DF816-B2C8-4C1A-8DB4-4A3790B59716}"/>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Infrastructure Architecture  /  Bewerkbare template  /  2 van 4</a:t>
            </a:r>
          </a:p>
        </p:txBody>
      </p:sp>
    </p:spTree>
    <p:extLst>
      <p:ext uri="{BB962C8B-B14F-4D97-AF65-F5344CB8AC3E}">
        <p14:creationId xmlns:p14="http://schemas.microsoft.com/office/powerpoint/2010/main" val="16956623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9D0C1BF-8D3B-48D2-987A-D3968FD35E40}"/>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Afhankelijkheidsregister</a:t>
            </a:r>
          </a:p>
        </p:txBody>
      </p:sp>
      <p:sp>
        <p:nvSpPr>
          <p:cNvPr id="2" name="">
            <a:extLst xmlns:a="http://schemas.openxmlformats.org/drawingml/2006/main">
              <a:ext uri="{FF2B5EF4-FFF2-40B4-BE49-F238E27FC236}">
                <a16:creationId xmlns:a16="http://schemas.microsoft.com/office/drawing/2014/main" id="{3E2B54EF-E7A0-460A-B068-99FCE9C3F82B}"/>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Infrastructure Dependency Map v1.0</a:t>
            </a:r>
          </a:p>
        </p:txBody>
      </p:sp>
      <p:graphicFrame>
        <p:nvGraphicFramePr>
          <p:cNvPr id="8" name=""/>
          <p:cNvGraphicFramePr/>
          <p:nvPr/>
        </p:nvGraphicFramePr>
        <p:xfrm>
          <a:off xmlns:a="http://schemas.openxmlformats.org/drawingml/2006/main" x="609600" y="1952625"/>
          <a:ext xmlns:a="http://schemas.openxmlformats.org/drawingml/2006/main" cx="17068800" cy="6572250"/>
        </p:xfrm>
        <a:graphic xmlns:a="http://schemas.openxmlformats.org/drawingml/2006/main">
          <a:graphicData uri="http://schemas.openxmlformats.org/drawingml/2006/table">
            <a:tbl>
              <a:tblPr/>
              <a:tblGrid>
                <a:gridCol w="3905250"/>
                <a:gridCol w="13163550"/>
              </a:tblGrid>
              <a:tr h="1095375">
                <a:tc>
                  <a:txBody>
                    <a:bodyPr/>
                    <a:lstStyle/>
                    <a:p>
                      <a:r>
                        <a:rPr sz="21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2100" b="1">
                          <a:solidFill>
                            <a:srgbClr val="FFFFFF"/>
                          </a:solidFill>
                          <a:latin typeface="Bitstream Charter"/>
                          <a:ea typeface="Bitstream Charter"/>
                          <a:cs typeface="Bitstream Charter"/>
                        </a:rPr>
                        <a:t>Invulinstructie</a:t>
                      </a:r>
                    </a:p>
                  </a:txBody>
                  <a:tcPr marL="91440" marR="91440" marT="45720" marB="45720">
                    <a:solidFill>
                      <a:srgbClr val="142D4E"/>
                    </a:solidFill>
                  </a:tcPr>
                </a:tc>
              </a:tr>
              <a:tr h="1095375">
                <a:tc>
                  <a:txBody>
                    <a:bodyPr/>
                    <a:lstStyle/>
                    <a:p>
                      <a:r>
                        <a:rPr sz="2100" b="1">
                          <a:solidFill>
                            <a:srgbClr val="142D4E"/>
                          </a:solidFill>
                          <a:latin typeface="Bitstream Charter"/>
                          <a:ea typeface="Bitstream Charter"/>
                          <a:cs typeface="Bitstream Charter"/>
                        </a:rPr>
                        <a:t>R-01</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Broncode, doelcode, reden, conditie, alternatief en eigenaar.</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R-02</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Broncode, doelcode, reden, conditie, alternatief en eigenaar.</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R-03</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Broncode, doelcode, reden, conditie, alternatief en eigenaar.</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Herkomst</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Bronreferentie en bewijsstatus per relatie.</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Wijzigingsgevolg</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Wat moet opnieuw worden onderzocht als een component verandert?</a:t>
                      </a:r>
                    </a:p>
                  </a:txBody>
                  <a:tcPr marL="91440" marR="91440" marT="45720" marB="45720">
                    <a:solidFill>
                      <a:srgbClr val="EEF5F7"/>
                    </a:solidFill>
                  </a:tcPr>
                </a:tc>
              </a:tr>
            </a:tbl>
          </a:graphicData>
        </a:graphic>
      </p:graphicFrame>
      <p:sp>
        <p:nvSpPr>
          <p:cNvPr id="4" name="">
            <a:extLst xmlns:a="http://schemas.openxmlformats.org/drawingml/2006/main">
              <a:ext uri="{FF2B5EF4-FFF2-40B4-BE49-F238E27FC236}">
                <a16:creationId xmlns:a16="http://schemas.microsoft.com/office/drawing/2014/main" id="{9B5E8D6E-37D6-4C97-B3CB-791F65F86D09}"/>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7D92"/>
                </a:solidFill>
                <a:latin typeface="Bitstream Charter"/>
                <a:ea typeface="Bitstream Charter"/>
                <a:cs typeface="Bitstream Charter"/>
              </a:defRPr>
            </a:pPr>
            <a:r>
              <a:rPr sz="1800" b="0">
                <a:solidFill>
                  <a:srgbClr val="147D92"/>
                </a:solidFill>
                <a:latin typeface="Bitstream Charter"/>
                <a:ea typeface="Bitstream Charter"/>
                <a:cs typeface="Bitstream Charter"/>
              </a:rPr>
              <a:t>Vul elk veld in. Noteer ontbrekende informatie met een vervolgactie en eigenaar. Gebruik dezelfde codes in alle weergaven.</a:t>
            </a:r>
          </a:p>
        </p:txBody>
      </p:sp>
      <p:sp>
        <p:nvSpPr>
          <p:cNvPr id="5" name="">
            <a:extLst xmlns:a="http://schemas.openxmlformats.org/drawingml/2006/main">
              <a:ext uri="{FF2B5EF4-FFF2-40B4-BE49-F238E27FC236}">
                <a16:creationId xmlns:a16="http://schemas.microsoft.com/office/drawing/2014/main" id="{29C9E9DB-988D-4C37-98C3-D5BD7C74858D}"/>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Infrastructure Architecture  /  Bewerkbare template  /  3 van 4</a:t>
            </a:r>
          </a:p>
        </p:txBody>
      </p:sp>
    </p:spTree>
    <p:extLst>
      <p:ext uri="{BB962C8B-B14F-4D97-AF65-F5344CB8AC3E}">
        <p14:creationId xmlns:p14="http://schemas.microsoft.com/office/powerpoint/2010/main" val="163062050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C45F2E9-21F6-4F83-A1D2-803CC485DFC4}"/>
              </a:ext>
            </a:extLst>
          </p:cNvPr>
          <p:cNvSpPr>
            <a:spLocks xmlns:a="http://schemas.openxmlformats.org/drawingml/2006/main" noGrp="1"/>
          </p:cNvSpPr>
          <p:nvPr/>
        </p:nvSpPr>
        <p:spPr>
          <a:xfrm xmlns:a="http://schemas.openxmlformats.org/drawingml/2006/main">
            <a:off x="609600" y="342900"/>
            <a:ext cx="17049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142D4E"/>
                </a:solidFill>
                <a:latin typeface="Bitstream Charter"/>
                <a:ea typeface="Bitstream Charter"/>
                <a:cs typeface="Bitstream Charter"/>
              </a:defRPr>
            </a:pPr>
            <a:r>
              <a:rPr sz="3600" b="1">
                <a:solidFill>
                  <a:srgbClr val="142D4E"/>
                </a:solidFill>
                <a:latin typeface="Bitstream Charter"/>
                <a:ea typeface="Bitstream Charter"/>
                <a:cs typeface="Bitstream Charter"/>
              </a:rPr>
              <a:t>Uitvalscenario en besluit</a:t>
            </a:r>
          </a:p>
        </p:txBody>
      </p:sp>
      <p:sp>
        <p:nvSpPr>
          <p:cNvPr id="2" name="">
            <a:extLst xmlns:a="http://schemas.openxmlformats.org/drawingml/2006/main">
              <a:ext uri="{FF2B5EF4-FFF2-40B4-BE49-F238E27FC236}">
                <a16:creationId xmlns:a16="http://schemas.microsoft.com/office/drawing/2014/main" id="{CFE60F78-6C1A-4C5B-A6A0-AE099209DA18}"/>
              </a:ext>
            </a:extLst>
          </p:cNvPr>
          <p:cNvSpPr>
            <a:spLocks xmlns:a="http://schemas.openxmlformats.org/drawingml/2006/main" noGrp="1"/>
          </p:cNvSpPr>
          <p:nvPr/>
        </p:nvSpPr>
        <p:spPr>
          <a:xfrm xmlns:a="http://schemas.openxmlformats.org/drawingml/2006/main">
            <a:off x="628650" y="1095375"/>
            <a:ext cx="16954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7D92"/>
                </a:solidFill>
                <a:latin typeface="Bitstream Charter"/>
                <a:ea typeface="Bitstream Charter"/>
                <a:cs typeface="Bitstream Charter"/>
              </a:defRPr>
            </a:pPr>
            <a:r>
              <a:rPr sz="2100" b="0">
                <a:solidFill>
                  <a:srgbClr val="147D92"/>
                </a:solidFill>
                <a:latin typeface="Bitstream Charter"/>
                <a:ea typeface="Bitstream Charter"/>
                <a:cs typeface="Bitstream Charter"/>
              </a:rPr>
              <a:t>Infrastructure Dependency Map v1.0</a:t>
            </a:r>
          </a:p>
        </p:txBody>
      </p:sp>
      <p:graphicFrame>
        <p:nvGraphicFramePr>
          <p:cNvPr id="8" name=""/>
          <p:cNvGraphicFramePr/>
          <p:nvPr/>
        </p:nvGraphicFramePr>
        <p:xfrm>
          <a:off xmlns:a="http://schemas.openxmlformats.org/drawingml/2006/main" x="609600" y="1952625"/>
          <a:ext xmlns:a="http://schemas.openxmlformats.org/drawingml/2006/main" cx="17068800" cy="6572250"/>
        </p:xfrm>
        <a:graphic xmlns:a="http://schemas.openxmlformats.org/drawingml/2006/main">
          <a:graphicData uri="http://schemas.openxmlformats.org/drawingml/2006/table">
            <a:tbl>
              <a:tblPr/>
              <a:tblGrid>
                <a:gridCol w="3905250"/>
                <a:gridCol w="13163550"/>
              </a:tblGrid>
              <a:tr h="1095375">
                <a:tc>
                  <a:txBody>
                    <a:bodyPr/>
                    <a:lstStyle/>
                    <a:p>
                      <a:r>
                        <a:rPr sz="2100" b="1">
                          <a:solidFill>
                            <a:srgbClr val="FFFFFF"/>
                          </a:solidFill>
                          <a:latin typeface="Bitstream Charter"/>
                          <a:ea typeface="Bitstream Charter"/>
                          <a:cs typeface="Bitstream Charter"/>
                        </a:rPr>
                        <a:t>Onderdeel</a:t>
                      </a:r>
                    </a:p>
                  </a:txBody>
                  <a:tcPr marL="91440" marR="91440" marT="45720" marB="45720">
                    <a:solidFill>
                      <a:srgbClr val="142D4E"/>
                    </a:solidFill>
                  </a:tcPr>
                </a:tc>
                <a:tc>
                  <a:txBody>
                    <a:bodyPr/>
                    <a:lstStyle/>
                    <a:p>
                      <a:r>
                        <a:rPr sz="2100" b="1">
                          <a:solidFill>
                            <a:srgbClr val="FFFFFF"/>
                          </a:solidFill>
                          <a:latin typeface="Bitstream Charter"/>
                          <a:ea typeface="Bitstream Charter"/>
                          <a:cs typeface="Bitstream Charter"/>
                        </a:rPr>
                        <a:t>Invulinstructie</a:t>
                      </a:r>
                    </a:p>
                  </a:txBody>
                  <a:tcPr marL="91440" marR="91440" marT="45720" marB="45720">
                    <a:solidFill>
                      <a:srgbClr val="142D4E"/>
                    </a:solidFill>
                  </a:tcPr>
                </a:tc>
              </a:tr>
              <a:tr h="1095375">
                <a:tc>
                  <a:txBody>
                    <a:bodyPr/>
                    <a:lstStyle/>
                    <a:p>
                      <a:r>
                        <a:rPr sz="2100" b="1">
                          <a:solidFill>
                            <a:srgbClr val="142D4E"/>
                          </a:solidFill>
                          <a:latin typeface="Bitstream Charter"/>
                          <a:ea typeface="Bitstream Charter"/>
                          <a:cs typeface="Bitstream Charter"/>
                        </a:rPr>
                        <a:t>S-01</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Gebeurtenis, geraakte component en gebruikersgevolg.</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Doel en grens</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Herstelbehoefte, maximaal gegevensverlies en bevoegde vaststeller.</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Herstelvoorstel</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Voorwaarden, volgorde, eigenaar en alternatief.</a:t>
                      </a:r>
                    </a:p>
                  </a:txBody>
                  <a:tcPr marL="91440" marR="91440" marT="45720" marB="45720">
                    <a:solidFill>
                      <a:srgbClr val="EEF5F7"/>
                    </a:solidFill>
                  </a:tcPr>
                </a:tc>
              </a:tr>
              <a:tr h="1095375">
                <a:tc>
                  <a:txBody>
                    <a:bodyPr/>
                    <a:lstStyle/>
                    <a:p>
                      <a:r>
                        <a:rPr sz="2100" b="1">
                          <a:solidFill>
                            <a:srgbClr val="142D4E"/>
                          </a:solidFill>
                          <a:latin typeface="Bitstream Charter"/>
                          <a:ea typeface="Bitstream Charter"/>
                          <a:cs typeface="Bitstream Charter"/>
                        </a:rPr>
                        <a:t>Bewijs</a:t>
                      </a:r>
                    </a:p>
                  </a:txBody>
                  <a:tcPr marL="91440" marR="91440" marT="45720" marB="45720">
                    <a:solidFill>
                      <a:srgbClr val="FFFFFF"/>
                    </a:solidFill>
                  </a:tcPr>
                </a:tc>
                <a:tc>
                  <a:txBody>
                    <a:bodyPr/>
                    <a:lstStyle/>
                    <a:p>
                      <a:r>
                        <a:rPr sz="2100" b="0">
                          <a:solidFill>
                            <a:srgbClr val="142D4E"/>
                          </a:solidFill>
                          <a:latin typeface="Bitstream Charter"/>
                          <a:ea typeface="Bitstream Charter"/>
                          <a:cs typeface="Bitstream Charter"/>
                        </a:rPr>
                        <a:t>Welke test toont aan dat de gebruikersuitkomst weer werkt?</a:t>
                      </a:r>
                    </a:p>
                  </a:txBody>
                  <a:tcPr marL="91440" marR="91440" marT="45720" marB="45720">
                    <a:solidFill>
                      <a:srgbClr val="FFFFFF"/>
                    </a:solidFill>
                  </a:tcPr>
                </a:tc>
              </a:tr>
              <a:tr h="1095375">
                <a:tc>
                  <a:txBody>
                    <a:bodyPr/>
                    <a:lstStyle/>
                    <a:p>
                      <a:r>
                        <a:rPr sz="2100" b="1">
                          <a:solidFill>
                            <a:srgbClr val="142D4E"/>
                          </a:solidFill>
                          <a:latin typeface="Bitstream Charter"/>
                          <a:ea typeface="Bitstream Charter"/>
                          <a:cs typeface="Bitstream Charter"/>
                        </a:rPr>
                        <a:t>Besluit en open punt</a:t>
                      </a:r>
                    </a:p>
                  </a:txBody>
                  <a:tcPr marL="91440" marR="91440" marT="45720" marB="45720">
                    <a:solidFill>
                      <a:srgbClr val="EEF5F7"/>
                    </a:solidFill>
                  </a:tcPr>
                </a:tc>
                <a:tc>
                  <a:txBody>
                    <a:bodyPr/>
                    <a:lstStyle/>
                    <a:p>
                      <a:r>
                        <a:rPr sz="2100" b="0">
                          <a:solidFill>
                            <a:srgbClr val="142D4E"/>
                          </a:solidFill>
                          <a:latin typeface="Bitstream Charter"/>
                          <a:ea typeface="Bitstream Charter"/>
                          <a:cs typeface="Bitstream Charter"/>
                        </a:rPr>
                        <a:t>Besluit, rationale, eigenaar en herijkmoment.</a:t>
                      </a:r>
                    </a:p>
                  </a:txBody>
                  <a:tcPr marL="91440" marR="91440" marT="45720" marB="45720">
                    <a:solidFill>
                      <a:srgbClr val="EEF5F7"/>
                    </a:solidFill>
                  </a:tcPr>
                </a:tc>
              </a:tr>
            </a:tbl>
          </a:graphicData>
        </a:graphic>
      </p:graphicFrame>
      <p:sp>
        <p:nvSpPr>
          <p:cNvPr id="4" name="">
            <a:extLst xmlns:a="http://schemas.openxmlformats.org/drawingml/2006/main">
              <a:ext uri="{FF2B5EF4-FFF2-40B4-BE49-F238E27FC236}">
                <a16:creationId xmlns:a16="http://schemas.microsoft.com/office/drawing/2014/main" id="{CEBF9533-DFE9-4B50-AC67-BBD4A0703C10}"/>
              </a:ext>
            </a:extLst>
          </p:cNvPr>
          <p:cNvSpPr>
            <a:spLocks xmlns:a="http://schemas.openxmlformats.org/drawingml/2006/main" noGrp="1"/>
          </p:cNvSpPr>
          <p:nvPr/>
        </p:nvSpPr>
        <p:spPr>
          <a:xfrm xmlns:a="http://schemas.openxmlformats.org/drawingml/2006/main">
            <a:off x="628650" y="9086850"/>
            <a:ext cx="16954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47D92"/>
                </a:solidFill>
                <a:latin typeface="Bitstream Charter"/>
                <a:ea typeface="Bitstream Charter"/>
                <a:cs typeface="Bitstream Charter"/>
              </a:defRPr>
            </a:pPr>
            <a:r>
              <a:rPr sz="1800" b="0">
                <a:solidFill>
                  <a:srgbClr val="147D92"/>
                </a:solidFill>
                <a:latin typeface="Bitstream Charter"/>
                <a:ea typeface="Bitstream Charter"/>
                <a:cs typeface="Bitstream Charter"/>
              </a:rPr>
              <a:t>Vul elk veld in. Noteer ontbrekende informatie met een vervolgactie en eigenaar. Gebruik dezelfde codes in alle weergaven.</a:t>
            </a:r>
          </a:p>
        </p:txBody>
      </p:sp>
      <p:sp>
        <p:nvSpPr>
          <p:cNvPr id="5" name="">
            <a:extLst xmlns:a="http://schemas.openxmlformats.org/drawingml/2006/main">
              <a:ext uri="{FF2B5EF4-FFF2-40B4-BE49-F238E27FC236}">
                <a16:creationId xmlns:a16="http://schemas.microsoft.com/office/drawing/2014/main" id="{D249C08B-70F9-4F49-9D3C-DFED9C3B515F}"/>
              </a:ext>
            </a:extLst>
          </p:cNvPr>
          <p:cNvSpPr>
            <a:spLocks xmlns:a="http://schemas.openxmlformats.org/drawingml/2006/main" noGrp="1"/>
          </p:cNvSpPr>
          <p:nvPr/>
        </p:nvSpPr>
        <p:spPr>
          <a:xfrm xmlns:a="http://schemas.openxmlformats.org/drawingml/2006/main">
            <a:off x="628650" y="9829800"/>
            <a:ext cx="16954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526173"/>
                </a:solidFill>
                <a:latin typeface="Bitstream Charter"/>
                <a:ea typeface="Bitstream Charter"/>
                <a:cs typeface="Bitstream Charter"/>
              </a:defRPr>
            </a:pPr>
            <a:r>
              <a:rPr sz="1575" b="0">
                <a:solidFill>
                  <a:srgbClr val="526173"/>
                </a:solidFill>
                <a:latin typeface="Bitstream Charter"/>
                <a:ea typeface="Bitstream Charter"/>
                <a:cs typeface="Bitstream Charter"/>
              </a:rPr>
              <a:t>EAW  /  Infrastructure Architecture  /  Bewerkbare template  /  4 van 4</a:t>
            </a:r>
          </a:p>
        </p:txBody>
      </p:sp>
    </p:spTree>
    <p:extLst>
      <p:ext uri="{BB962C8B-B14F-4D97-AF65-F5344CB8AC3E}">
        <p14:creationId xmlns:p14="http://schemas.microsoft.com/office/powerpoint/2010/main" val="200193234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2026-09-20T10:20:48.8980000Z</dcterms:created>
  <dcterms:modified xsi:type="dcterms:W3CDTF">2026-09-20T10:20:48.8990000Z</dcterms:modified>
</coreProperties>
</file>