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8de875607e842df" /><Relationship Type="http://schemas.openxmlformats.org/officeDocument/2006/relationships/extended-properties" Target="/docProps/app.xml" Id="R9bb4cfd7504b4fde" /><Relationship Type="http://schemas.openxmlformats.org/officeDocument/2006/relationships/officeDocument" Target="/ppt/presentation.xml" Id="Rfcad9934ed7a42a6" /></Relationships>
</file>

<file path=ppt/presentation.xml><?xml version="1.0" encoding="utf-8"?>
<p:presentation xmlns:p="http://schemas.openxmlformats.org/presentationml/2006/main">
  <p:sldMasterIdLst>
    <p:sldMasterId xmlns:r="http://schemas.openxmlformats.org/officeDocument/2006/relationships" id="2147483648" r:id="R767a79c971434b25"/>
  </p:sldMasterIdLst>
  <p:notesMasterIdLst>
    <p:notesMasterId xmlns:r="http://schemas.openxmlformats.org/officeDocument/2006/relationships" r:id="Re6f8974ca6f94d67"/>
  </p:notesMasterIdLst>
  <p:sldIdLst>
    <p:sldId xmlns:r="http://schemas.openxmlformats.org/officeDocument/2006/relationships" id="256" r:id="Rbfccb1f2628f4a43"/>
    <p:sldId xmlns:r="http://schemas.openxmlformats.org/officeDocument/2006/relationships" id="257" r:id="R4fdbb49b09644cb7"/>
    <p:sldId xmlns:r="http://schemas.openxmlformats.org/officeDocument/2006/relationships" id="258" r:id="R8f96d71d950e45a1"/>
    <p:sldId xmlns:r="http://schemas.openxmlformats.org/officeDocument/2006/relationships" id="259" r:id="R91f0d66e32184396"/>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03313c4b7bc44a2" /><Relationship Type="http://schemas.openxmlformats.org/officeDocument/2006/relationships/slideMaster" Target="/ppt/slideMasters/slideMaster1.xml" Id="R767a79c971434b25" /><Relationship Type="http://schemas.openxmlformats.org/officeDocument/2006/relationships/notesMaster" Target="/ppt/notesMasters/notesMaster1.xml" Id="Re6f8974ca6f94d67" /><Relationship Type="http://schemas.openxmlformats.org/officeDocument/2006/relationships/presProps" Target="/ppt/presProps.xml" Id="Rb49280fda4824785" /><Relationship Type="http://schemas.openxmlformats.org/officeDocument/2006/relationships/tableStyles" Target="/ppt/tableStyles.xml" Id="R98b1b36960c6487b" /><Relationship Type="http://schemas.openxmlformats.org/officeDocument/2006/relationships/slide" Target="/ppt/slides/slide1.xml" Id="Rbfccb1f2628f4a43" /><Relationship Type="http://schemas.openxmlformats.org/officeDocument/2006/relationships/slide" Target="/ppt/slides/slide2.xml" Id="R4fdbb49b09644cb7" /><Relationship Type="http://schemas.openxmlformats.org/officeDocument/2006/relationships/slide" Target="/ppt/slides/slide3.xml" Id="R8f96d71d950e45a1" /><Relationship Type="http://schemas.openxmlformats.org/officeDocument/2006/relationships/slide" Target="/ppt/slides/slide4.xml" Id="R91f0d66e3218439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71e622845874b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91cbbf28f884110" /><Relationship Type="http://schemas.openxmlformats.org/officeDocument/2006/relationships/notesMaster" Target="/ppt/notesMasters/notesMaster1.xml" Id="Rdaf7bb273df245cb" /></Relationships>
</file>

<file path=ppt/notesSlides/_rels/notesSlide2.xml.rels>&#65279;<?xml version="1.0" encoding="utf-8"?><Relationships xmlns="http://schemas.openxmlformats.org/package/2006/relationships"><Relationship Type="http://schemas.openxmlformats.org/officeDocument/2006/relationships/slide" Target="/ppt/slides/slide2.xml" Id="Raab491f90b9f44dd" /><Relationship Type="http://schemas.openxmlformats.org/officeDocument/2006/relationships/notesMaster" Target="/ppt/notesMasters/notesMaster1.xml" Id="R03b3f472d868463c" /></Relationships>
</file>

<file path=ppt/notesSlides/_rels/notesSlide3.xml.rels>&#65279;<?xml version="1.0" encoding="utf-8"?><Relationships xmlns="http://schemas.openxmlformats.org/package/2006/relationships"><Relationship Type="http://schemas.openxmlformats.org/officeDocument/2006/relationships/slide" Target="/ppt/slides/slide3.xml" Id="R734c7d1533f241c1" /><Relationship Type="http://schemas.openxmlformats.org/officeDocument/2006/relationships/notesMaster" Target="/ppt/notesMasters/notesMaster1.xml" Id="Rdabbc2087dfe4ea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cc0061a889141a2" /><Relationship Type="http://schemas.openxmlformats.org/officeDocument/2006/relationships/notesMaster" Target="/ppt/notesMasters/notesMaster1.xml" Id="R75449252636a4c6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800-34 Rev. 1 https://csrc.nist.gov/pubs/sp/800/34/r1/upd1/final</a:t>
            </a:r>
          </a:p>
          <a:p xmlns:a="http://schemas.openxmlformats.org/drawingml/2006/main">
            <a:r>
              <a:t>Parafrase: contingency planning helpt herstelbehoeften en prioriteiten bepalen. Het EAW-afhankelijkheidsmodel en de codes hieronder zijn eigen werkafspraken.</a:t>
            </a:r>
          </a:p>
          <a:p xmlns:a="http://schemas.openxmlformats.org/drawingml/2006/main">
            <a:r>
              <a:t>Dit product verklaart afhankelijkheid en uitval. De Solution Deployment View blijft de plaats voor de toewijzing van oplossingsonderdelen aan uitvoeromgevingen. Een getekende reservevoorziening bewijst nog geen onafhankelijke foutoorzaak of uitvoerbaar herstel.</a:t>
            </a:r>
          </a:p>
          <a:p xmlns:a="http://schemas.openxmlformats.org/drawingml/2006/main">
            <a:r>
              <a:t>Kwaliteitscriteria:</a:t>
            </a:r>
          </a:p>
          <a:p xmlns:a="http://schemas.openxmlformats.org/drawingml/2006/main">
            <a:r>
              <a:t>Iedere relatie heeft een richting, reden en bronstatus.</a:t>
            </a:r>
          </a:p>
          <a:p xmlns:a="http://schemas.openxmlformats.org/drawingml/2006/main">
            <a:r>
              <a:t>Gedeelde foutoorzaken en onbekende afhankelijkheden zijn zichtbaar.</a:t>
            </a:r>
          </a:p>
          <a:p xmlns:a="http://schemas.openxmlformats.org/drawingml/2006/main">
            <a:r>
              <a:t>Een hersteldoel is onderscheiden van een bewezen herstelresultaat.</a:t>
            </a:r>
          </a:p>
          <a:p xmlns:a="http://schemas.openxmlformats.org/drawingml/2006/main">
            <a:r>
              <a:t>Scenario, eigenaar en acceptatiebewijs verwijzen naar dezelfde dienst.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800-34 Rev. 1 https://csrc.nist.gov/pubs/sp/800/34/r1/upd1/final</a:t>
            </a:r>
          </a:p>
          <a:p xmlns:a="http://schemas.openxmlformats.org/drawingml/2006/main">
            <a:r>
              <a:t>Parafrase: contingency planning helpt herstelbehoeften en prioriteiten bepalen. Het EAW-afhankelijkheidsmodel en de codes hieronder zijn eigen werkafspraken.</a:t>
            </a:r>
          </a:p>
          <a:p xmlns:a="http://schemas.openxmlformats.org/drawingml/2006/main">
            <a:r>
              <a:t>Dit product verklaart afhankelijkheid en uitval. De Solution Deployment View blijft de plaats voor de toewijzing van oplossingsonderdelen aan uitvoeromgevingen. Een getekende reservevoorziening bewijst nog geen onafhankelijke foutoorzaak of uitvoerbaar herstel.</a:t>
            </a:r>
          </a:p>
          <a:p xmlns:a="http://schemas.openxmlformats.org/drawingml/2006/main">
            <a:r>
              <a:t>Kwaliteitscriteria:</a:t>
            </a:r>
          </a:p>
          <a:p xmlns:a="http://schemas.openxmlformats.org/drawingml/2006/main">
            <a:r>
              <a:t>Iedere relatie heeft een richting, reden en bronstatus.</a:t>
            </a:r>
          </a:p>
          <a:p xmlns:a="http://schemas.openxmlformats.org/drawingml/2006/main">
            <a:r>
              <a:t>Gedeelde foutoorzaken en onbekende afhankelijkheden zijn zichtbaar.</a:t>
            </a:r>
          </a:p>
          <a:p xmlns:a="http://schemas.openxmlformats.org/drawingml/2006/main">
            <a:r>
              <a:t>Een hersteldoel is onderscheiden van een bewezen herstelresultaat.</a:t>
            </a:r>
          </a:p>
          <a:p xmlns:a="http://schemas.openxmlformats.org/drawingml/2006/main">
            <a:r>
              <a:t>Scenario, eigenaar en acceptatiebewijs verwijzen naar dezelfde dienst.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800-34 Rev. 1 https://csrc.nist.gov/pubs/sp/800/34/r1/upd1/final</a:t>
            </a:r>
          </a:p>
          <a:p xmlns:a="http://schemas.openxmlformats.org/drawingml/2006/main">
            <a:r>
              <a:t>Parafrase: contingency planning helpt herstelbehoeften en prioriteiten bepalen. Het EAW-afhankelijkheidsmodel en de codes hieronder zijn eigen werkafspraken.</a:t>
            </a:r>
          </a:p>
          <a:p xmlns:a="http://schemas.openxmlformats.org/drawingml/2006/main">
            <a:r>
              <a:t>Dit product verklaart afhankelijkheid en uitval. De Solution Deployment View blijft de plaats voor de toewijzing van oplossingsonderdelen aan uitvoeromgevingen. Een getekende reservevoorziening bewijst nog geen onafhankelijke foutoorzaak of uitvoerbaar herstel.</a:t>
            </a:r>
          </a:p>
          <a:p xmlns:a="http://schemas.openxmlformats.org/drawingml/2006/main">
            <a:r>
              <a:t>Kwaliteitscriteria:</a:t>
            </a:r>
          </a:p>
          <a:p xmlns:a="http://schemas.openxmlformats.org/drawingml/2006/main">
            <a:r>
              <a:t>Iedere relatie heeft een richting, reden en bronstatus.</a:t>
            </a:r>
          </a:p>
          <a:p xmlns:a="http://schemas.openxmlformats.org/drawingml/2006/main">
            <a:r>
              <a:t>Gedeelde foutoorzaken en onbekende afhankelijkheden zijn zichtbaar.</a:t>
            </a:r>
          </a:p>
          <a:p xmlns:a="http://schemas.openxmlformats.org/drawingml/2006/main">
            <a:r>
              <a:t>Een hersteldoel is onderscheiden van een bewezen herstelresultaat.</a:t>
            </a:r>
          </a:p>
          <a:p xmlns:a="http://schemas.openxmlformats.org/drawingml/2006/main">
            <a:r>
              <a:t>Scenario, eigenaar en acceptatiebewijs verwijzen naar dezelfde dienst.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800-34 Rev. 1 https://csrc.nist.gov/pubs/sp/800/34/r1/upd1/final</a:t>
            </a:r>
          </a:p>
          <a:p xmlns:a="http://schemas.openxmlformats.org/drawingml/2006/main">
            <a:r>
              <a:t>Parafrase: contingency planning helpt herstelbehoeften en prioriteiten bepalen. Het EAW-afhankelijkheidsmodel en de codes hieronder zijn eigen werkafspraken.</a:t>
            </a:r>
          </a:p>
          <a:p xmlns:a="http://schemas.openxmlformats.org/drawingml/2006/main">
            <a:r>
              <a:t>Dit product verklaart afhankelijkheid en uitval. De Solution Deployment View blijft de plaats voor de toewijzing van oplossingsonderdelen aan uitvoeromgevingen. Een getekende reservevoorziening bewijst nog geen onafhankelijke foutoorzaak of uitvoerbaar herstel.</a:t>
            </a:r>
          </a:p>
          <a:p xmlns:a="http://schemas.openxmlformats.org/drawingml/2006/main">
            <a:r>
              <a:t>Kwaliteitscriteria:</a:t>
            </a:r>
          </a:p>
          <a:p xmlns:a="http://schemas.openxmlformats.org/drawingml/2006/main">
            <a:r>
              <a:t>Iedere relatie heeft een richting, reden en bronstatus.</a:t>
            </a:r>
          </a:p>
          <a:p xmlns:a="http://schemas.openxmlformats.org/drawingml/2006/main">
            <a:r>
              <a:t>Gedeelde foutoorzaken en onbekende afhankelijkheden zijn zichtbaar.</a:t>
            </a:r>
          </a:p>
          <a:p xmlns:a="http://schemas.openxmlformats.org/drawingml/2006/main">
            <a:r>
              <a:t>Een hersteldoel is onderscheiden van een bewezen herstelresultaat.</a:t>
            </a:r>
          </a:p>
          <a:p xmlns:a="http://schemas.openxmlformats.org/drawingml/2006/main">
            <a:r>
              <a:t>Scenario, eigenaar en acceptatiebewijs verwijzen naar dezelfde dienst.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7425656089642b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8e8f052994349da" /><Relationship Type="http://schemas.openxmlformats.org/officeDocument/2006/relationships/slideLayout" Target="/ppt/slideLayouts/slideLayout1.xml" Id="R400e59200162471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00e59200162471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7efcc1be0ad4aa5" /><Relationship Type="http://schemas.openxmlformats.org/officeDocument/2006/relationships/notesSlide" Target="/ppt/notesSlides/notesSlide1.xml" Id="R531b1c19909c453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5577ce5ddd9434c" /><Relationship Type="http://schemas.openxmlformats.org/officeDocument/2006/relationships/notesSlide" Target="/ppt/notesSlides/notesSlide2.xml" Id="R8119fe80771648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2486ab911634747" /><Relationship Type="http://schemas.openxmlformats.org/officeDocument/2006/relationships/notesSlide" Target="/ppt/notesSlides/notesSlide3.xml" Id="R59e14f2b8ad84e6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0e5bab6539c4e87" /><Relationship Type="http://schemas.openxmlformats.org/officeDocument/2006/relationships/notesSlide" Target="/ppt/notesSlides/notesSlide4.xml" Id="R0eb2a113842c446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461518F-C88B-43C2-ADE9-6A5DB1B75FB6}"/>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Dienst en afhankelijkheden</a:t>
            </a:r>
          </a:p>
        </p:txBody>
      </p:sp>
      <p:sp>
        <p:nvSpPr>
          <p:cNvPr id="2" name="">
            <a:extLst xmlns:a="http://schemas.openxmlformats.org/drawingml/2006/main">
              <a:ext uri="{FF2B5EF4-FFF2-40B4-BE49-F238E27FC236}">
                <a16:creationId xmlns:a16="http://schemas.microsoft.com/office/drawing/2014/main" id="{36A60E1E-016B-4B9E-AFD2-6AB7E4BA0FE5}"/>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Infrastructure Dependency Map v1.0</a:t>
            </a:r>
          </a:p>
        </p:txBody>
      </p:sp>
      <p:sp>
        <p:nvSpPr>
          <p:cNvPr id="3" name="">
            <a:extLst xmlns:a="http://schemas.openxmlformats.org/drawingml/2006/main">
              <a:ext uri="{FF2B5EF4-FFF2-40B4-BE49-F238E27FC236}">
                <a16:creationId xmlns:a16="http://schemas.microsoft.com/office/drawing/2014/main" id="{E9D1DB29-7C97-49EF-AD5F-44D5D95C9C09}"/>
              </a:ext>
            </a:extLst>
          </p:cNvPr>
          <p:cNvSpPr>
            <a:spLocks xmlns:a="http://schemas.openxmlformats.org/drawingml/2006/main" noGrp="1"/>
          </p:cNvSpPr>
          <p:nvPr/>
        </p:nvSpPr>
        <p:spPr>
          <a:xfrm xmlns:a="http://schemas.openxmlformats.org/drawingml/2006/main">
            <a:off x="609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D-01 Aanvraag indienen</a:t>
            </a:r>
          </a:p>
        </p:txBody>
      </p:sp>
      <p:sp>
        <p:nvSpPr>
          <p:cNvPr id="4" name="">
            <a:extLst xmlns:a="http://schemas.openxmlformats.org/drawingml/2006/main">
              <a:ext uri="{FF2B5EF4-FFF2-40B4-BE49-F238E27FC236}">
                <a16:creationId xmlns:a16="http://schemas.microsoft.com/office/drawing/2014/main" id="{578C863D-436A-4E8F-AA06-CB31A0D74F2F}"/>
              </a:ext>
            </a:extLst>
          </p:cNvPr>
          <p:cNvSpPr>
            <a:spLocks xmlns:a="http://schemas.openxmlformats.org/drawingml/2006/main" noGrp="1"/>
          </p:cNvSpPr>
          <p:nvPr/>
        </p:nvSpPr>
        <p:spPr>
          <a:xfrm xmlns:a="http://schemas.openxmlformats.org/drawingml/2006/main">
            <a:off x="5562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C-01 Portaal</a:t>
            </a:r>
          </a:p>
        </p:txBody>
      </p:sp>
      <p:sp>
        <p:nvSpPr>
          <p:cNvPr id="5" name="">
            <a:extLst xmlns:a="http://schemas.openxmlformats.org/drawingml/2006/main">
              <a:ext uri="{FF2B5EF4-FFF2-40B4-BE49-F238E27FC236}">
                <a16:creationId xmlns:a16="http://schemas.microsoft.com/office/drawing/2014/main" id="{ADA4D3E5-C310-4D8D-9441-7C8D01118551}"/>
              </a:ext>
            </a:extLst>
          </p:cNvPr>
          <p:cNvSpPr>
            <a:spLocks xmlns:a="http://schemas.openxmlformats.org/drawingml/2006/main" noGrp="1"/>
          </p:cNvSpPr>
          <p:nvPr/>
        </p:nvSpPr>
        <p:spPr>
          <a:xfrm xmlns:a="http://schemas.openxmlformats.org/drawingml/2006/main">
            <a:off x="10515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C-02 Gegevensopslag</a:t>
            </a:r>
          </a:p>
        </p:txBody>
      </p:sp>
      <p:sp>
        <p:nvSpPr>
          <p:cNvPr id="6" name="">
            <a:extLst xmlns:a="http://schemas.openxmlformats.org/drawingml/2006/main">
              <a:ext uri="{FF2B5EF4-FFF2-40B4-BE49-F238E27FC236}">
                <a16:creationId xmlns:a16="http://schemas.microsoft.com/office/drawing/2014/main" id="{9BF941E0-B96C-4BB8-A142-6C711D0663DD}"/>
              </a:ext>
            </a:extLst>
          </p:cNvPr>
          <p:cNvSpPr>
            <a:spLocks xmlns:a="http://schemas.openxmlformats.org/drawingml/2006/main" noGrp="1"/>
          </p:cNvSpPr>
          <p:nvPr/>
        </p:nvSpPr>
        <p:spPr>
          <a:xfrm xmlns:a="http://schemas.openxmlformats.org/drawingml/2006/main">
            <a:off x="5562600" y="2952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C-03 Identiteitsdienst</a:t>
            </a:r>
          </a:p>
        </p:txBody>
      </p:sp>
      <p:cxnSp>
        <p:nvCxnSpPr>
          <p:cNvPr id="20" name=""/>
          <p:cNvCxnSpPr>
            <a:stCxn xmlns:a="http://schemas.openxmlformats.org/drawingml/2006/main" id="3" idx="3"/>
            <a:endCxn xmlns:a="http://schemas.openxmlformats.org/drawingml/2006/main" id="4" idx="1"/>
          </p:cNvCxnSpPr>
          <p:nvPr/>
        </p:nvCxnSpPr>
        <p:spPr>
          <a:xfrm xmlns:a="http://schemas.openxmlformats.org/drawingml/2006/main">
            <a:off x="4419600" y="2181225"/>
            <a:ext cx="1143000" cy="0"/>
          </a:xfrm>
          <a:prstGeom xmlns:a="http://schemas.openxmlformats.org/drawingml/2006/main" prst="straightConnector1">
            <a:avLst/>
          </a:prstGeom>
          <a:ln xmlns:a="http://schemas.openxmlformats.org/drawingml/2006/main" w="19050">
            <a:solidFill>
              <a:srgbClr val="147D92"/>
            </a:solidFill>
          </a:ln>
        </p:spPr>
      </p:cxnSp>
      <p:cxnSp>
        <p:nvCxnSpPr>
          <p:cNvPr id="21" name=""/>
          <p:cNvCxnSpPr>
            <a:stCxn xmlns:a="http://schemas.openxmlformats.org/drawingml/2006/main" id="4" idx="3"/>
            <a:endCxn xmlns:a="http://schemas.openxmlformats.org/drawingml/2006/main" id="5" idx="1"/>
          </p:cNvCxnSpPr>
          <p:nvPr/>
        </p:nvCxnSpPr>
        <p:spPr>
          <a:xfrm xmlns:a="http://schemas.openxmlformats.org/drawingml/2006/main">
            <a:off x="9372600" y="2181225"/>
            <a:ext cx="1143000" cy="0"/>
          </a:xfrm>
          <a:prstGeom xmlns:a="http://schemas.openxmlformats.org/drawingml/2006/main" prst="straightConnector1">
            <a:avLst/>
          </a:prstGeom>
          <a:ln xmlns:a="http://schemas.openxmlformats.org/drawingml/2006/main" w="19050">
            <a:solidFill>
              <a:srgbClr val="147D92"/>
            </a:solidFill>
          </a:ln>
        </p:spPr>
      </p:cxnSp>
      <p:cxnSp>
        <p:nvCxnSpPr>
          <p:cNvPr id="22" name=""/>
          <p:cNvCxnSpPr>
            <a:stCxn xmlns:a="http://schemas.openxmlformats.org/drawingml/2006/main" id="4" idx="2"/>
            <a:endCxn xmlns:a="http://schemas.openxmlformats.org/drawingml/2006/main" id="6" idx="0"/>
          </p:cNvCxnSpPr>
          <p:nvPr/>
        </p:nvCxnSpPr>
        <p:spPr>
          <a:xfrm xmlns:a="http://schemas.openxmlformats.org/drawingml/2006/main">
            <a:off x="7467600" y="2552700"/>
            <a:ext cx="0" cy="400050"/>
          </a:xfrm>
          <a:prstGeom xmlns:a="http://schemas.openxmlformats.org/drawingml/2006/main" prst="straightConnector1">
            <a:avLst/>
          </a:prstGeom>
          <a:ln xmlns:a="http://schemas.openxmlformats.org/drawingml/2006/main" w="19050">
            <a:solidFill>
              <a:srgbClr val="147D92"/>
            </a:solidFill>
          </a:ln>
        </p:spPr>
      </p:cxnSp>
      <p:sp>
        <p:nvSpPr>
          <p:cNvPr id="10" name="">
            <a:extLst xmlns:a="http://schemas.openxmlformats.org/drawingml/2006/main">
              <a:ext uri="{FF2B5EF4-FFF2-40B4-BE49-F238E27FC236}">
                <a16:creationId xmlns:a16="http://schemas.microsoft.com/office/drawing/2014/main" id="{781C6D57-6480-4D89-BD87-D7474883B03E}"/>
              </a:ext>
            </a:extLst>
          </p:cNvPr>
          <p:cNvSpPr>
            <a:spLocks xmlns:a="http://schemas.openxmlformats.org/drawingml/2006/main" noGrp="1"/>
          </p:cNvSpPr>
          <p:nvPr/>
        </p:nvSpPr>
        <p:spPr>
          <a:xfrm xmlns:a="http://schemas.openxmlformats.org/drawingml/2006/main">
            <a:off x="609600" y="3886200"/>
            <a:ext cx="16859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47D92"/>
                </a:solidFill>
                <a:latin typeface="Bitstream Charter"/>
                <a:ea typeface="Bitstream Charter"/>
                <a:cs typeface="Bitstream Charter"/>
              </a:defRPr>
            </a:pPr>
            <a:r>
              <a:rPr sz="1725" b="0">
                <a:solidFill>
                  <a:srgbClr val="147D92"/>
                </a:solidFill>
                <a:latin typeface="Bitstream Charter"/>
                <a:ea typeface="Bitstream Charter"/>
                <a:cs typeface="Bitstream Charter"/>
              </a:rPr>
              <a:t>D-01 vereist C-01   /   C-01 schrijft naar C-02   /   C-01 verifieert via C-03</a:t>
            </a:r>
          </a:p>
        </p:txBody>
      </p:sp>
      <p:graphicFrame>
        <p:nvGraphicFramePr>
          <p:cNvPr id="24" name=""/>
          <p:cNvGraphicFramePr/>
          <p:nvPr/>
        </p:nvGraphicFramePr>
        <p:xfrm>
          <a:off xmlns:a="http://schemas.openxmlformats.org/drawingml/2006/main" x="609600" y="4572000"/>
          <a:ext xmlns:a="http://schemas.openxmlformats.org/drawingml/2006/main" cx="17068800" cy="4191000"/>
        </p:xfrm>
        <a:graphic xmlns:a="http://schemas.openxmlformats.org/drawingml/2006/main">
          <a:graphicData uri="http://schemas.openxmlformats.org/drawingml/2006/table">
            <a:tbl>
              <a:tblPr/>
              <a:tblGrid>
                <a:gridCol w="3905250"/>
                <a:gridCol w="13163550"/>
              </a:tblGrid>
              <a:tr h="838200">
                <a:tc>
                  <a:txBody>
                    <a:bodyPr/>
                    <a:lstStyle/>
                    <a:p>
                      <a:r>
                        <a:rPr sz="18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1800" b="1">
                          <a:solidFill>
                            <a:srgbClr val="FFFFFF"/>
                          </a:solidFill>
                          <a:latin typeface="Bitstream Charter"/>
                          <a:ea typeface="Bitstream Charter"/>
                          <a:cs typeface="Bitstream Charter"/>
                        </a:rPr>
                        <a:t>Fictieve invulling</a:t>
                      </a:r>
                    </a:p>
                  </a:txBody>
                  <a:tcPr marL="91440" marR="91440" marT="45720" marB="45720">
                    <a:solidFill>
                      <a:srgbClr val="142D4E"/>
                    </a:solidFill>
                  </a:tcPr>
                </a:tc>
              </a:tr>
              <a:tr h="838200">
                <a:tc>
                  <a:txBody>
                    <a:bodyPr/>
                    <a:lstStyle/>
                    <a:p>
                      <a:r>
                        <a:rPr sz="1800" b="1">
                          <a:solidFill>
                            <a:srgbClr val="142D4E"/>
                          </a:solidFill>
                          <a:latin typeface="Bitstream Charter"/>
                          <a:ea typeface="Bitstream Charter"/>
                          <a:cs typeface="Bitstream Charter"/>
                        </a:rPr>
                        <a:t>Scope</a:t>
                      </a:r>
                    </a:p>
                  </a:txBody>
                  <a:tcPr marL="91440" marR="91440" marT="45720" marB="45720">
                    <a:solidFill>
                      <a:srgbClr val="EEF5F7"/>
                    </a:solidFill>
                  </a:tcPr>
                </a:tc>
                <a:tc>
                  <a:txBody>
                    <a:bodyPr/>
                    <a:lstStyle/>
                    <a:p>
                      <a:r>
                        <a:rPr sz="1800" b="0">
                          <a:solidFill>
                            <a:srgbClr val="142D4E"/>
                          </a:solidFill>
                          <a:latin typeface="Bitstream Charter"/>
                          <a:ea typeface="Bitstream Charter"/>
                          <a:cs typeface="Bitstream Charter"/>
                        </a:rPr>
                        <a:t>D-01: nieuwe aanvraag indienen bij fictief loket Noordhaven. Alleen productie-indiening.</a:t>
                      </a:r>
                    </a:p>
                  </a:txBody>
                  <a:tcPr marL="91440" marR="91440" marT="45720" marB="45720">
                    <a:solidFill>
                      <a:srgbClr val="EEF5F7"/>
                    </a:solidFill>
                  </a:tcPr>
                </a:tc>
              </a:tr>
              <a:tr h="838200">
                <a:tc>
                  <a:txBody>
                    <a:bodyPr/>
                    <a:lstStyle/>
                    <a:p>
                      <a:r>
                        <a:rPr sz="1800" b="1">
                          <a:solidFill>
                            <a:srgbClr val="142D4E"/>
                          </a:solidFill>
                          <a:latin typeface="Bitstream Charter"/>
                          <a:ea typeface="Bitstream Charter"/>
                          <a:cs typeface="Bitstream Charter"/>
                        </a:rPr>
                        <a:t>Buiten scope</a:t>
                      </a:r>
                    </a:p>
                  </a:txBody>
                  <a:tcPr marL="91440" marR="91440" marT="45720" marB="45720">
                    <a:solidFill>
                      <a:srgbClr val="FFFFFF"/>
                    </a:solidFill>
                  </a:tcPr>
                </a:tc>
                <a:tc>
                  <a:txBody>
                    <a:bodyPr/>
                    <a:lstStyle/>
                    <a:p>
                      <a:r>
                        <a:rPr sz="1800" b="0">
                          <a:solidFill>
                            <a:srgbClr val="142D4E"/>
                          </a:solidFill>
                          <a:latin typeface="Bitstream Charter"/>
                          <a:ea typeface="Bitstream Charter"/>
                          <a:cs typeface="Bitstream Charter"/>
                        </a:rPr>
                        <a:t>Inhoudelijke beoordeling en betaling vallen buiten deze kaart.</a:t>
                      </a:r>
                    </a:p>
                  </a:txBody>
                  <a:tcPr marL="91440" marR="91440" marT="45720" marB="45720">
                    <a:solidFill>
                      <a:srgbClr val="FFFFFF"/>
                    </a:solidFill>
                  </a:tcPr>
                </a:tc>
              </a:tr>
              <a:tr h="838200">
                <a:tc>
                  <a:txBody>
                    <a:bodyPr/>
                    <a:lstStyle/>
                    <a:p>
                      <a:r>
                        <a:rPr sz="1800" b="1">
                          <a:solidFill>
                            <a:srgbClr val="142D4E"/>
                          </a:solidFill>
                          <a:latin typeface="Bitstream Charter"/>
                          <a:ea typeface="Bitstream Charter"/>
                          <a:cs typeface="Bitstream Charter"/>
                        </a:rPr>
                        <a:t>Kaart lezen</a:t>
                      </a:r>
                    </a:p>
                  </a:txBody>
                  <a:tcPr marL="91440" marR="91440" marT="45720" marB="45720">
                    <a:solidFill>
                      <a:srgbClr val="EEF5F7"/>
                    </a:solidFill>
                  </a:tcPr>
                </a:tc>
                <a:tc>
                  <a:txBody>
                    <a:bodyPr/>
                    <a:lstStyle/>
                    <a:p>
                      <a:r>
                        <a:rPr sz="1800" b="0">
                          <a:solidFill>
                            <a:srgbClr val="142D4E"/>
                          </a:solidFill>
                          <a:latin typeface="Bitstream Charter"/>
                          <a:ea typeface="Bitstream Charter"/>
                          <a:cs typeface="Bitstream Charter"/>
                        </a:rPr>
                        <a:t>D-01 vereist C-01. C-01 gebruikt C-02 voor opslag en C-03 voor identiteit.</a:t>
                      </a:r>
                    </a:p>
                  </a:txBody>
                  <a:tcPr marL="91440" marR="91440" marT="45720" marB="45720">
                    <a:solidFill>
                      <a:srgbClr val="EEF5F7"/>
                    </a:solidFill>
                  </a:tcPr>
                </a:tc>
              </a:tr>
              <a:tr h="838200">
                <a:tc>
                  <a:txBody>
                    <a:bodyPr/>
                    <a:lstStyle/>
                    <a:p>
                      <a:r>
                        <a:rPr sz="1800" b="1">
                          <a:solidFill>
                            <a:srgbClr val="142D4E"/>
                          </a:solidFill>
                          <a:latin typeface="Bitstream Charter"/>
                          <a:ea typeface="Bitstream Charter"/>
                          <a:cs typeface="Bitstream Charter"/>
                        </a:rPr>
                        <a:t>Status en bron</a:t>
                      </a:r>
                    </a:p>
                  </a:txBody>
                  <a:tcPr marL="91440" marR="91440" marT="45720" marB="45720">
                    <a:solidFill>
                      <a:srgbClr val="FFFFFF"/>
                    </a:solidFill>
                  </a:tcPr>
                </a:tc>
                <a:tc>
                  <a:txBody>
                    <a:bodyPr/>
                    <a:lstStyle/>
                    <a:p>
                      <a:r>
                        <a:rPr sz="1800" b="0">
                          <a:solidFill>
                            <a:srgbClr val="142D4E"/>
                          </a:solidFill>
                          <a:latin typeface="Bitstream Charter"/>
                          <a:ea typeface="Bitstream Charter"/>
                          <a:cs typeface="Bitstream Charter"/>
                        </a:rPr>
                        <a:t>Fictieve ontwerpcasus v1.0. Alle relaties zijn casusgegevens, geen gemeten productiefeiten.</a:t>
                      </a:r>
                    </a:p>
                  </a:txBody>
                  <a:tcPr marL="91440" marR="91440" marT="45720" marB="45720">
                    <a:solidFill>
                      <a:srgbClr val="FFFFFF"/>
                    </a:solidFill>
                  </a:tcPr>
                </a:tc>
              </a:tr>
            </a:tbl>
          </a:graphicData>
        </a:graphic>
      </p:graphicFrame>
      <p:sp>
        <p:nvSpPr>
          <p:cNvPr id="12" name="">
            <a:extLst xmlns:a="http://schemas.openxmlformats.org/drawingml/2006/main">
              <a:ext uri="{FF2B5EF4-FFF2-40B4-BE49-F238E27FC236}">
                <a16:creationId xmlns:a16="http://schemas.microsoft.com/office/drawing/2014/main" id="{3280D93F-B5C6-40B5-9E71-3D2DD1B714A5}"/>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995100"/>
                </a:solidFill>
                <a:latin typeface="Bitstream Charter"/>
                <a:ea typeface="Bitstream Charter"/>
                <a:cs typeface="Bitstream Charter"/>
              </a:defRPr>
            </a:pPr>
            <a:r>
              <a:rPr sz="1800" b="0">
                <a:solidFill>
                  <a:srgbClr val="995100"/>
                </a:solidFill>
                <a:latin typeface="Bitstream Charter"/>
                <a:ea typeface="Bitstream Charter"/>
                <a:cs typeface="Bitstream Charter"/>
              </a:rPr>
              <a:t>Fictieve casus. Toewijzingen en maatregelen zijn voorstellen; ontbrekend bewijs staat expliciet open.</a:t>
            </a:r>
          </a:p>
        </p:txBody>
      </p:sp>
      <p:sp>
        <p:nvSpPr>
          <p:cNvPr id="13" name="">
            <a:extLst xmlns:a="http://schemas.openxmlformats.org/drawingml/2006/main">
              <a:ext uri="{FF2B5EF4-FFF2-40B4-BE49-F238E27FC236}">
                <a16:creationId xmlns:a16="http://schemas.microsoft.com/office/drawing/2014/main" id="{7F7B561D-395A-4F54-A2C8-43FC1F6A791F}"/>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Infrastructure Architecture  /  Fictief voorbeeld  /  1 van 4</a:t>
            </a:r>
          </a:p>
        </p:txBody>
      </p:sp>
    </p:spTree>
    <p:extLst>
      <p:ext uri="{BB962C8B-B14F-4D97-AF65-F5344CB8AC3E}">
        <p14:creationId xmlns:p14="http://schemas.microsoft.com/office/powerpoint/2010/main" val="110289297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E7788D1-38C0-4ED1-93A9-EF5D1D3C3FAE}"/>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Componenten en gedeelde foutoorzaken</a:t>
            </a:r>
          </a:p>
        </p:txBody>
      </p:sp>
      <p:sp>
        <p:nvSpPr>
          <p:cNvPr id="2" name="">
            <a:extLst xmlns:a="http://schemas.openxmlformats.org/drawingml/2006/main">
              <a:ext uri="{FF2B5EF4-FFF2-40B4-BE49-F238E27FC236}">
                <a16:creationId xmlns:a16="http://schemas.microsoft.com/office/drawing/2014/main" id="{86EEBBBC-1F7C-42AB-A66B-98AA2A527DB5}"/>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Infrastructure Dependency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Fictieve invulling</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C-01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Portaal; ontvangt aanvragen; productie; team Portaal. Netwerkafhankelijkheid nog te onderzoeken.</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C-02</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Gegevensopslag; bewaart aanvragen; productie; team Data. Geen bewezen alternatieve opslagroute.</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C-03</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Identiteitsdienst; controleert identiteit; externe partij. Contact loopt via leveranciersmanager.</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Gedeelde foutoorzaak</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Onbekend of C-01 en C-02 dezelfde netwerkvoorziening gebruiken. Infrabeheer onderzoekt dit vóór ontwerpbesluit.</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Bronstatus</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Functies en rollen: fictief opgegeven. Netwerkdeling: onbekend. Geen onafhankelijkheid verondersteld.</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ABAD6693-1CCC-4117-BA43-0FBEAF9931D3}"/>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995100"/>
                </a:solidFill>
                <a:latin typeface="Bitstream Charter"/>
                <a:ea typeface="Bitstream Charter"/>
                <a:cs typeface="Bitstream Charter"/>
              </a:defRPr>
            </a:pPr>
            <a:r>
              <a:rPr sz="1800" b="0">
                <a:solidFill>
                  <a:srgbClr val="995100"/>
                </a:solidFill>
                <a:latin typeface="Bitstream Charter"/>
                <a:ea typeface="Bitstream Charter"/>
                <a:cs typeface="Bitstream Charter"/>
              </a:rPr>
              <a:t>Fictieve casus. Toewijzingen en maatregelen zijn voorstellen; ontbrekend bewijs staat expliciet open.</a:t>
            </a:r>
          </a:p>
        </p:txBody>
      </p:sp>
      <p:sp>
        <p:nvSpPr>
          <p:cNvPr id="5" name="">
            <a:extLst xmlns:a="http://schemas.openxmlformats.org/drawingml/2006/main">
              <a:ext uri="{FF2B5EF4-FFF2-40B4-BE49-F238E27FC236}">
                <a16:creationId xmlns:a16="http://schemas.microsoft.com/office/drawing/2014/main" id="{C4776553-1BAC-4DF7-A527-70D847021378}"/>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Infrastructure Architecture  /  Fictief voorbeeld  /  2 van 4</a:t>
            </a:r>
          </a:p>
        </p:txBody>
      </p:sp>
    </p:spTree>
    <p:extLst>
      <p:ext uri="{BB962C8B-B14F-4D97-AF65-F5344CB8AC3E}">
        <p14:creationId xmlns:p14="http://schemas.microsoft.com/office/powerpoint/2010/main" val="63427792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72B754B-74DB-49E3-B736-934B84931219}"/>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Afhankelijkheidsregister</a:t>
            </a:r>
          </a:p>
        </p:txBody>
      </p:sp>
      <p:sp>
        <p:nvSpPr>
          <p:cNvPr id="2" name="">
            <a:extLst xmlns:a="http://schemas.openxmlformats.org/drawingml/2006/main">
              <a:ext uri="{FF2B5EF4-FFF2-40B4-BE49-F238E27FC236}">
                <a16:creationId xmlns:a16="http://schemas.microsoft.com/office/drawing/2014/main" id="{78A0164F-184B-401A-B677-5B4F1E188C03}"/>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Infrastructure Dependency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Fictieve invulling</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R-01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D-01 vereist C-01 voor iedere nieuwe aanvraag. Geen alternatief in scope. Dienstverantwoordelijke beheert R-01.</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R-02</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C-01 vereist C-02 voor bewaren en bevestigen. Geen bewijs dat een lokale wachtrij bestaat. Team Portaal onderzoekt uitvalgedrag.</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R-03</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C-01 vereist C-03 bij nieuw aanmelden. Gedrag van bestaande sessies is onbekend. Identitybeheer zoekt dit uit.</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Herkomst</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R-01–R-03 komen uit deze fictieve casus. Er is nog geen technische meting of hersteltest.</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Wijzigingsgevolg</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Vervanging van C-03 vraagt opnieuw onderzoek van R-03 en het aanmeldscenario van D-01.</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2553225A-2229-4267-8593-2C136F26BCD7}"/>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995100"/>
                </a:solidFill>
                <a:latin typeface="Bitstream Charter"/>
                <a:ea typeface="Bitstream Charter"/>
                <a:cs typeface="Bitstream Charter"/>
              </a:defRPr>
            </a:pPr>
            <a:r>
              <a:rPr sz="1800" b="0">
                <a:solidFill>
                  <a:srgbClr val="995100"/>
                </a:solidFill>
                <a:latin typeface="Bitstream Charter"/>
                <a:ea typeface="Bitstream Charter"/>
                <a:cs typeface="Bitstream Charter"/>
              </a:rPr>
              <a:t>Fictieve casus. Toewijzingen en maatregelen zijn voorstellen; ontbrekend bewijs staat expliciet open.</a:t>
            </a:r>
          </a:p>
        </p:txBody>
      </p:sp>
      <p:sp>
        <p:nvSpPr>
          <p:cNvPr id="5" name="">
            <a:extLst xmlns:a="http://schemas.openxmlformats.org/drawingml/2006/main">
              <a:ext uri="{FF2B5EF4-FFF2-40B4-BE49-F238E27FC236}">
                <a16:creationId xmlns:a16="http://schemas.microsoft.com/office/drawing/2014/main" id="{8F6BF4DE-C00A-4415-A1AF-3DAD4492D4CF}"/>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Infrastructure Architecture  /  Fictief voorbeeld  /  3 van 4</a:t>
            </a:r>
          </a:p>
        </p:txBody>
      </p:sp>
    </p:spTree>
    <p:extLst>
      <p:ext uri="{BB962C8B-B14F-4D97-AF65-F5344CB8AC3E}">
        <p14:creationId xmlns:p14="http://schemas.microsoft.com/office/powerpoint/2010/main" val="49421592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43593D9-A6DF-4391-95C9-FDDD4A5AA94F}"/>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Uitvalscenario en besluit</a:t>
            </a:r>
          </a:p>
        </p:txBody>
      </p:sp>
      <p:sp>
        <p:nvSpPr>
          <p:cNvPr id="2" name="">
            <a:extLst xmlns:a="http://schemas.openxmlformats.org/drawingml/2006/main">
              <a:ext uri="{FF2B5EF4-FFF2-40B4-BE49-F238E27FC236}">
                <a16:creationId xmlns:a16="http://schemas.microsoft.com/office/drawing/2014/main" id="{3E64A00A-CD85-490D-A4A8-1EBE4105071C}"/>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Infrastructure Dependency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Fictieve invulling</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S-01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C-03 is onbereikbaar. Nieuwe aanmelding lukt niet. D-01 kan voor nieuwe gebruikers niet starten.</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Doel en grens</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Nog niet vastgesteld. Dienstverantwoordelijke bepaalt de behoefte. Geen uren of percentages verzonnen.</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Herstelvoorstel</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Leveranciersmanager laat C-03 herstellen. Identitybeheer controleert aanmelden, daarna test team Portaal een nieuwe aanvraag.</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Bewijs</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Nieuwe testgebruiker meldt aan, dient in en ontvangt een herleidbare bevestiging. Controleer dat C-02 precies één aanvraag bevat.</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Besluit en open punt</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Voorstel nog niet goedgekeurd. Dienstverantwoordelijke beslist na herstelproef en onderzoek naar de gedeelde netwerkafhankelijkheid.</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A9B9AB42-E620-4B38-8EFF-728CA9C0FDBB}"/>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995100"/>
                </a:solidFill>
                <a:latin typeface="Bitstream Charter"/>
                <a:ea typeface="Bitstream Charter"/>
                <a:cs typeface="Bitstream Charter"/>
              </a:defRPr>
            </a:pPr>
            <a:r>
              <a:rPr sz="1800" b="0">
                <a:solidFill>
                  <a:srgbClr val="995100"/>
                </a:solidFill>
                <a:latin typeface="Bitstream Charter"/>
                <a:ea typeface="Bitstream Charter"/>
                <a:cs typeface="Bitstream Charter"/>
              </a:rPr>
              <a:t>Fictieve casus. Toewijzingen en maatregelen zijn voorstellen; ontbrekend bewijs staat expliciet open.</a:t>
            </a:r>
          </a:p>
        </p:txBody>
      </p:sp>
      <p:sp>
        <p:nvSpPr>
          <p:cNvPr id="5" name="">
            <a:extLst xmlns:a="http://schemas.openxmlformats.org/drawingml/2006/main">
              <a:ext uri="{FF2B5EF4-FFF2-40B4-BE49-F238E27FC236}">
                <a16:creationId xmlns:a16="http://schemas.microsoft.com/office/drawing/2014/main" id="{70142B9E-1BC3-4C06-8705-1BBE477E996A}"/>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Infrastructure Architecture  /  Fictief voorbeeld  /  4 van 4</a:t>
            </a:r>
          </a:p>
        </p:txBody>
      </p:sp>
    </p:spTree>
    <p:extLst>
      <p:ext uri="{BB962C8B-B14F-4D97-AF65-F5344CB8AC3E}">
        <p14:creationId xmlns:p14="http://schemas.microsoft.com/office/powerpoint/2010/main" val="125233225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2026-09-20T10:20:57.3440000Z</dcterms:created>
  <dcterms:modified xsi:type="dcterms:W3CDTF">2026-09-20T10:20:57.3440000Z</dcterms:modified>
</coreProperties>
</file>