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e00e488fce448a" /><Relationship Type="http://schemas.openxmlformats.org/officeDocument/2006/relationships/extended-properties" Target="/docProps/app.xml" Id="R543993f3cc864fc6" /><Relationship Type="http://schemas.openxmlformats.org/officeDocument/2006/relationships/officeDocument" Target="/ppt/presentation.xml" Id="R1820061579004d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040d51813842f1"/>
  </p:sldMasterIdLst>
  <p:notesMasterIdLst>
    <p:notesMasterId xmlns:r="http://schemas.openxmlformats.org/officeDocument/2006/relationships" r:id="R05894aed661c46fb"/>
  </p:notesMasterIdLst>
  <p:sldIdLst>
    <p:sldId xmlns:r="http://schemas.openxmlformats.org/officeDocument/2006/relationships" id="256" r:id="Ra145a58e655b4f3d"/>
    <p:sldId xmlns:r="http://schemas.openxmlformats.org/officeDocument/2006/relationships" id="257" r:id="Rfccb546bbabb48a3"/>
    <p:sldId xmlns:r="http://schemas.openxmlformats.org/officeDocument/2006/relationships" id="258" r:id="Ra058af752bc940d7"/>
    <p:sldId xmlns:r="http://schemas.openxmlformats.org/officeDocument/2006/relationships" id="259" r:id="Ra92c0ae74ddc4c17"/>
    <p:sldId xmlns:r="http://schemas.openxmlformats.org/officeDocument/2006/relationships" id="260" r:id="R75597e62c55c4e94"/>
    <p:sldId xmlns:r="http://schemas.openxmlformats.org/officeDocument/2006/relationships" id="261" r:id="R6ff6417e94844b70"/>
    <p:sldId xmlns:r="http://schemas.openxmlformats.org/officeDocument/2006/relationships" id="262" r:id="R90c10a54cf754969"/>
    <p:sldId xmlns:r="http://schemas.openxmlformats.org/officeDocument/2006/relationships" id="263" r:id="Rd69efaa4e6024c1c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baf1d806cb4a75" /><Relationship Type="http://schemas.openxmlformats.org/officeDocument/2006/relationships/slideMaster" Target="/ppt/slideMasters/slideMaster1.xml" Id="R3e040d51813842f1" /><Relationship Type="http://schemas.openxmlformats.org/officeDocument/2006/relationships/notesMaster" Target="/ppt/notesMasters/notesMaster1.xml" Id="R05894aed661c46fb" /><Relationship Type="http://schemas.openxmlformats.org/officeDocument/2006/relationships/presProps" Target="/ppt/presProps.xml" Id="R375508cf0e984e5a" /><Relationship Type="http://schemas.openxmlformats.org/officeDocument/2006/relationships/tableStyles" Target="/ppt/tableStyles.xml" Id="Ra2dc9d18b5574e20" /><Relationship Type="http://schemas.openxmlformats.org/officeDocument/2006/relationships/slide" Target="/ppt/slides/slide1.xml" Id="Ra145a58e655b4f3d" /><Relationship Type="http://schemas.openxmlformats.org/officeDocument/2006/relationships/slide" Target="/ppt/slides/slide2.xml" Id="Rfccb546bbabb48a3" /><Relationship Type="http://schemas.openxmlformats.org/officeDocument/2006/relationships/slide" Target="/ppt/slides/slide3.xml" Id="Ra058af752bc940d7" /><Relationship Type="http://schemas.openxmlformats.org/officeDocument/2006/relationships/slide" Target="/ppt/slides/slide4.xml" Id="Ra92c0ae74ddc4c17" /><Relationship Type="http://schemas.openxmlformats.org/officeDocument/2006/relationships/slide" Target="/ppt/slides/slide5.xml" Id="R75597e62c55c4e94" /><Relationship Type="http://schemas.openxmlformats.org/officeDocument/2006/relationships/slide" Target="/ppt/slides/slide6.xml" Id="R6ff6417e94844b70" /><Relationship Type="http://schemas.openxmlformats.org/officeDocument/2006/relationships/slide" Target="/ppt/slides/slide7.xml" Id="R90c10a54cf754969" /><Relationship Type="http://schemas.openxmlformats.org/officeDocument/2006/relationships/slide" Target="/ppt/slides/slide8.xml" Id="Rd69efaa4e6024c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e8b37fddec47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cc6bcfa59e40b6" /><Relationship Type="http://schemas.openxmlformats.org/officeDocument/2006/relationships/notesMaster" Target="/ppt/notesMasters/notesMaster1.xml" Id="Rfaf09ee03b4243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5bfd0e1a634556" /><Relationship Type="http://schemas.openxmlformats.org/officeDocument/2006/relationships/notesMaster" Target="/ppt/notesMasters/notesMaster1.xml" Id="R4f7c93e0685f45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8a1f3976cc49d8" /><Relationship Type="http://schemas.openxmlformats.org/officeDocument/2006/relationships/notesMaster" Target="/ppt/notesMasters/notesMaster1.xml" Id="Ra391166c82e54a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299602b78a4395" /><Relationship Type="http://schemas.openxmlformats.org/officeDocument/2006/relationships/notesMaster" Target="/ppt/notesMasters/notesMaster1.xml" Id="Rcf939375dbb04e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15157936364506" /><Relationship Type="http://schemas.openxmlformats.org/officeDocument/2006/relationships/notesMaster" Target="/ppt/notesMasters/notesMaster1.xml" Id="R621302a36a984e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7710ea8fe84c50" /><Relationship Type="http://schemas.openxmlformats.org/officeDocument/2006/relationships/notesMaster" Target="/ppt/notesMasters/notesMaster1.xml" Id="R75dce729466a4b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6b2ec6455b4681" /><Relationship Type="http://schemas.openxmlformats.org/officeDocument/2006/relationships/notesMaster" Target="/ppt/notesMasters/notesMaster1.xml" Id="Rdfe4c3e02fb84e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344fba8f8e496d" /><Relationship Type="http://schemas.openxmlformats.org/officeDocument/2006/relationships/notesMaster" Target="/ppt/notesMasters/notesMaster1.xml" Id="R6674b46f72e44a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EAW-werkafspraken. Bronbegrippen: https://www.gov.uk/government/publications/the-government-data-quality-framework/the-government-data-quality-framework (geraadpleegd 20-09-2026). Ontwerpbron: skills/knowledge-product-pipeline/designs/data-quality-model-template-v1.0.md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8bfe30d3d49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27d4ae80154413" /><Relationship Type="http://schemas.openxmlformats.org/officeDocument/2006/relationships/slideLayout" Target="/ppt/slideLayouts/slideLayout1.xml" Id="Rbd6f1288d9a04f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6f1288d9a04f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f8723784442dd" /><Relationship Type="http://schemas.openxmlformats.org/officeDocument/2006/relationships/notesSlide" Target="/ppt/notesSlides/notesSlide1.xml" Id="Rd3719ce1c9fe4f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178d102b243ba" /><Relationship Type="http://schemas.openxmlformats.org/officeDocument/2006/relationships/notesSlide" Target="/ppt/notesSlides/notesSlide2.xml" Id="R75d36e55f9de43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5be13b06241ec" /><Relationship Type="http://schemas.openxmlformats.org/officeDocument/2006/relationships/notesSlide" Target="/ppt/notesSlides/notesSlide3.xml" Id="R88f6163ae3a44f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e7b0ac7bd4a64" /><Relationship Type="http://schemas.openxmlformats.org/officeDocument/2006/relationships/notesSlide" Target="/ppt/notesSlides/notesSlide4.xml" Id="Rd63321783ccb4d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cddd50582461c" /><Relationship Type="http://schemas.openxmlformats.org/officeDocument/2006/relationships/notesSlide" Target="/ppt/notesSlides/notesSlide5.xml" Id="R317ffaa033284c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6834ec6334083" /><Relationship Type="http://schemas.openxmlformats.org/officeDocument/2006/relationships/notesSlide" Target="/ppt/notesSlides/notesSlide6.xml" Id="R6e91661a70ba44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a524473e5459c" /><Relationship Type="http://schemas.openxmlformats.org/officeDocument/2006/relationships/notesSlide" Target="/ppt/notesSlides/notesSlide7.xml" Id="R678915f3a4b149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38fe566d941fe" /><Relationship Type="http://schemas.openxmlformats.org/officeDocument/2006/relationships/notesSlide" Target="/ppt/notesSlides/notesSlide8.xml" Id="R12f21b2947074a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D505FC-19CA-494B-A4EC-FDFA6960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Gebruik en kritieke data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6C18A-24C6-4577-9DA1-D27097DA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12657-A3E5-42A8-853F-6D4FADAD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D3ACB-4922-473D-871E-0DCA5925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UC  Gebruik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44473-C893-452C-8C4B-0F710823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  Gegeven</a:t>
            </a:r>
          </a:p>
        </p:txBody>
      </p:sp>
      <p:cxnSp>
        <p:nvCxnSpPr>
          <p:cNvPr id="35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E23BB9-B359-4C48-A9B1-A3D6E68D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  Dimensie</a:t>
            </a:r>
          </a:p>
        </p:txBody>
      </p:sp>
      <p:cxnSp>
        <p:nvCxnSpPr>
          <p:cNvPr id="37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DBA44D-B1B0-42C0-B93B-B81BC773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cxnSp>
        <p:nvCxnSpPr>
          <p:cNvPr id="39" name=""/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2420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975AE-AC84-421E-873D-28769B92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Model-id: [id]  Versie: [versie]  Peildatum: [datum]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6AAC8F-279A-4D67-BD50-5B110939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Auteur/rol: [naam en rol]  Modelstatus: [ontwerp/review]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F4644D-B208-4E1E-8A3A-E00CC3AE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Scope: [afbakening van dit model]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E0E71-841A-4E58-84E4-745D0B84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9E657-B3E3-4DFC-A45D-5322764F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UC-id: [UC-xx]  Gebruiker: [rol]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E50FB-02D0-4BAD-97B3-F495F207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Proces/besluit: [concreet gebruik]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CF59F-FFF3-4286-B3E7-6A0E01BD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482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Gewenste uitkomst: [resultaat]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71F0C-F3F5-4F7E-B369-5B93B96D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388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Foutgevolg: [gevolg van een kwaliteitsgebrek]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A70DC4-F1DA-4E49-866D-4BA37AFA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293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 scope: [welke gegevens en situaties]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E0BD8-0F37-4F83-98BD-6BE1705E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Buiten scope: [uitsluitingen]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6C5A4-CC81-4755-AA72-0725D0BD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8103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15FCF-0D67-4A94-AA8C-3A409566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CDE-register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D93BF2-3AC9-4E2C-8214-19739A4C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CDE-id: [CDE-xx]  Naam: [gegevenselement]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328518-F12E-4FCE-B13D-813CF3CE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Definitie + bron: [betekenis, bronmodel en versie]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E2D247-01AD-47CE-8647-544547FD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Granulariteit: [bijvoorbeeld één aanvraag]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D33B3B-70DD-4402-89B0-46F26789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672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Kritikaliteitsrationale: [waarom dit gegeven voor UC kritisch is]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5A034A-D816-4CF5-BDD6-ED4F7832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CE78AA-24A6-4194-B937-3D241215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553075"/>
            <a:ext cx="80772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begin bij het gebruik. Ontbrekende definitiebron wordt een IS. Een modelstatus zegt niets over gemeten kwaliteit.</a:t>
            </a:r>
          </a:p>
        </p:txBody>
      </p:sp>
      <p:graphicFrame>
        <p:nvGraphicFramePr>
          <p:cNvPr id="58" name=""/>
          <p:cNvGraphicFramePr/>
          <p:nvPr/>
        </p:nvGraphicFramePr>
        <p:xfrm>
          <a:off xmlns:a="http://schemas.openxmlformats.org/drawingml/2006/main" x="704850" y="7715250"/>
          <a:ext xmlns:a="http://schemas.openxmlformats.org/drawingml/2006/main" cx="16744950" cy="1333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86238"/>
                <a:gridCol w="4186238"/>
                <a:gridCol w="4186238"/>
                <a:gridCol w="4186238"/>
              </a:tblGrid>
              <a:tr h="6667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CDE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Definitiebron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Granulariteit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Gebruik / rationale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[CDE-xx / naam]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 + versie]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[meeteenheid]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[UC-xx / belang]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9495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C498C7-DDD9-4752-B7B5-6A5E0405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Kwaliteitsdekking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8B602-6078-42BA-857C-022A60AD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7908A3-637B-4F8E-9A0C-2F97A8D8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BDD768-6593-4234-A521-15C16192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UC  Gebruik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41A15-F448-4410-ACE6-3EE00C4F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  Gegeven</a:t>
            </a:r>
          </a:p>
        </p:txBody>
      </p:sp>
      <p:cxnSp>
        <p:nvCxnSpPr>
          <p:cNvPr id="33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0D463-0F46-41C3-B915-6E37D8ED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  Dimensie</a:t>
            </a:r>
          </a:p>
        </p:txBody>
      </p:sp>
      <p:cxnSp>
        <p:nvCxnSpPr>
          <p:cNvPr id="35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A5DCC-BA99-43C4-849F-762E1E27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cxnSp>
        <p:nvCxnSpPr>
          <p:cNvPr id="37" name=""/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2420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3BD21-D9C5-45B5-9236-C4622183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CDE-id / UC-id: [CDE-xx / UC-xx]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9AD25-6C47-4CA4-B5A1-19369BA9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Geselecteerde dimensie: [DIM-code]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AE677-A5E3-47A6-9F8E-1FC757FB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Rationale: [waarom relevant voor dit gebruik]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E5EF33-CFFC-4AF4-B3E8-B10DD926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Regel: [QR-xx]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9ED75-9460-4646-B98D-2E188F36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Dekkingstatus: [regel ontworpen / ontbrekende regel / niet geselecteerd met rationale]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E704C0-6A1F-4A15-9C33-50776CC3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D5A434-366B-46FF-8DF5-B75960D3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530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Dimensielegenda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21F72-CCC1-4345-B2BE-1DAC5495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DIM-COM Volledigheid: vereiste records/waarden aanwezig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4BD87F-57E8-45FC-8817-20580BCD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34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DIM-UNI Uniciteit: geen onbedoelde duplicatie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FE88F8-B86A-4435-8A3E-085C7CF1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DIM-CON Consistentie: onderlinge overeenstemming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21FE64-8ADE-4749-86AC-ADB0CA182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DIM-TIM Tijdigheid: op tijd beschikbaar en actueel voor gebruik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F03E2A-444E-46B8-9A70-D6796ED9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9909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DIM-VAL Validiteit: toegestane vorm en bereik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231F58-E0DC-433F-85FF-6FCC24ED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DIM-ACC Juistheid: overeenkomst met de werkelijkheid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AF5DE8-F55A-40BE-86CC-17CF887F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7720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B44A8E-C7AB-44AA-AAC9-847CDBD4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motiveer de keuze per CDE/gebruik. Een extra dimensie vraagt definitie en rationale. Ontwerpdekking is geen meetresultaat. Niet geselecteerd betekent niet geslaagd.</a:t>
            </a:r>
          </a:p>
        </p:txBody>
      </p:sp>
      <p:graphicFrame>
        <p:nvGraphicFramePr>
          <p:cNvPr id="53" name=""/>
          <p:cNvGraphicFramePr/>
          <p:nvPr/>
        </p:nvGraphicFramePr>
        <p:xfrm>
          <a:off xmlns:a="http://schemas.openxmlformats.org/drawingml/2006/main" x="704850" y="7477125"/>
          <a:ext xmlns:a="http://schemas.openxmlformats.org/drawingml/2006/main" cx="8077200" cy="1857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464344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CDE / DIM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QR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Dekkingstatus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COM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ACC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VAL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"/>
          <p:cNvGraphicFramePr/>
          <p:nvPr/>
        </p:nvGraphicFramePr>
        <p:xfrm>
          <a:off xmlns:a="http://schemas.openxmlformats.org/drawingml/2006/main" x="9315450" y="7477125"/>
          <a:ext xmlns:a="http://schemas.openxmlformats.org/drawingml/2006/main" cx="8077200" cy="1857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464344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CDE / DIM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QR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Dekkingstatus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TIM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UNI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64344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[CDE] / CON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[QR-id]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[status + rationale]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694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E32398-6475-4F72-BD96-1D620C3A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Regel en normbesluit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2B277-8EC1-4E59-9F00-6373A5CB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ABDDFC-8283-4B26-8F25-E314DC36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AFCCE-9B15-43EA-BEA6-06565081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3ECC9-D862-4F62-B574-A85715F8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  Meetvereiste</a:t>
            </a:r>
          </a:p>
        </p:txBody>
      </p: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D6728-D236-469E-A1B8-21D6AB8C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cxnSp>
        <p:nvCxnSpPr>
          <p:cNvPr id="31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D8DF8F-963D-4A9E-8251-804A11E73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QR-id / versie: [QR-xx / versie]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D63CC-6451-4D04-A01E-C5D8E499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CDE / UC / DIM: [verwijzingen]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0FB249-1742-4615-8457-500E0CCA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Regeltekst/predicaat: [toetsbare uitspraak]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72053-6C4E-4B51-89DD-5E2FC3ED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Toepassingsconditie: [wanneer de regel geldt]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A3F0B3-5FFF-4214-8952-7D28934A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Regelstatus: [ontwerp / ter beoordeling / goedgekeurd / vervangen]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8B432-0719-4A15-92D1-215F90BC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Bron/lineage: [meetpunt, model en versie]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1DA3CA-C29E-4233-8E7A-39BF5796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530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Lifecyclecontext: [toestand en bron]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13D2A-C62B-462F-B631-C3278AF4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22B07F-3624-4539-9366-CD0AC985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34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Norm/drempel/tolerantie: [onderbouwde grens of te valideren]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86DF4-7D36-4D75-951E-8F749D8B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Bron en versie: [normbron]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5760E-EBB2-485A-8C3F-AD143AFB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DC-verwijzing + status: [DC-xx, voorgesteld / genomen / vervallen]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6CC38-2CF8-448D-8A52-4F20FAD1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9909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Regelverantwoordelijke: [rol]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424C97-48E8-4DF7-9467-E7CD8B6A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Mandaatstatus: [voorgesteld / bevestigd + bewijs]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DB02AC-5ECD-446D-A007-3BA5CA57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7720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8A015B-4B5F-4DAA-9818-27DBE6D9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recordregel, meetresultaat en acceptatie zijn afzonderlijke zaken. Een voorgestelde norm is geen goedgekeurde norm. Geen grens zonder bron of expliciet fictieve casusaanname.</a:t>
            </a:r>
          </a:p>
        </p:txBody>
      </p:sp>
    </p:spTree>
    <p:extLst>
      <p:ext uri="{BB962C8B-B14F-4D97-AF65-F5344CB8AC3E}">
        <p14:creationId xmlns:p14="http://schemas.microsoft.com/office/powerpoint/2010/main" val="1729372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AEB533-E098-450F-9D00-34F8991A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Meetcontract: afbakening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43918-55E8-46E6-A1C1-7455AF79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0EF5EB-D10A-494E-AF23-30B2CA29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F4873-E506-4BA9-98AC-5D40953E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95F35-E8AF-4876-BA2A-8265BD5A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  Meetvereiste</a:t>
            </a:r>
          </a:p>
        </p:txBody>
      </p:sp>
      <p:cxnSp>
        <p:nvCxnSpPr>
          <p:cNvPr id="31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9F6A6-15C6-4D83-9FC4-C50AAD96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cxnSp>
        <p:nvCxnSpPr>
          <p:cNvPr id="33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60BC0-18DE-4E64-8F50-DF3F95EB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MR-id / QR-versie: [MR-xx / QR-xx versie]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776E9-CB09-409F-89D2-C5D1836D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Meeteenheid: [granulariteit]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33AA37-B807-4951-AA5F-9C3C1784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Populatie: [exacte toepasselijke set]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E3989-DE51-4EB9-80EB-8F2EE510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Selectieperiode: [begin inclusief / einde exclusief]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479209-7649-49B1-B486-5F5A76FE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Peilmoment / tijdzone: [datum, tijd, zone]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0D50D5-4D31-4997-BF05-49404EE4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Meetpunt / bronversie: [bronmodel en versie]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6D88E-2303-4110-9855-3664A452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482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Extractiemoment: [datum, tijd, zone]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83BCC-1F61-478B-B67C-789C03654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388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233D34-D93C-4605-808A-6F056BFF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293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Inclusies: [selectiecriteria]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359063-50C7-4855-B3EC-0E87191A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Uitsluitingen X + redenen: [criteria en rationale]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FE6F7-2CB8-4A15-9CA1-A3CA867F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Null/lege tekst/ontbrekend: [F, U of andere expliciete logica]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3639BE-B134-4137-9E89-3EFC344F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004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Onmogelijke beoordeling: [wanneer U]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739A84-DF2B-49BF-A8A7-12A6284E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9909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Meettrigger/frequentie: [vastgesteld of te valideren]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840B0F-2900-4422-A54C-FDB7358A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55D473-E36B-405C-8B9C-DF608405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7720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Bron-/lineageverwijzing: [model, versie of IS]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157C48-6985-4DF6-8EDB-77B5521E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Lifecycletoestand: [toestand + bron of IS]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AA82C1-C6DB-45D3-9F86-660EB3CA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553075"/>
            <a:ext cx="80772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onderscheid ontbrekend record, ontbrekende waarde en niet uitvoerbare beoordeling. Verberg afwijkingen niet in uitsluitingen.</a:t>
            </a:r>
          </a:p>
        </p:txBody>
      </p:sp>
    </p:spTree>
    <p:extLst>
      <p:ext uri="{BB962C8B-B14F-4D97-AF65-F5344CB8AC3E}">
        <p14:creationId xmlns:p14="http://schemas.microsoft.com/office/powerpoint/2010/main" val="11087260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43FF49-FB9F-4149-B8EA-82B4F781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Meetcontract: telling en bewijsvereiste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0D0740-BECF-414A-82DE-B3B980E7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0FA4C-87DD-43B3-8D1A-FA272066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EF264F-984D-43C6-A644-511C80FD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C50E2-2D41-4B5E-A12E-817277FE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  Meetvereiste</a:t>
            </a:r>
          </a:p>
        </p:txBody>
      </p:sp>
      <p:cxnSp>
        <p:nvCxnSpPr>
          <p:cNvPr id="33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B01F2-CC84-4AA3-B325-A8177ACF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cxnSp>
        <p:nvCxnSpPr>
          <p:cNvPr id="35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822D68-090F-4403-9EC5-975ACEBF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MR-id: [MR-xx]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F7E81-2283-4687-80B2-85EAA4DD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V: [wanneer voldoet]  F: [wanneer voldoet niet]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CA8C2-8424-47E5-A38E-3A25F605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U: [wanneer niet beoordeelbaar]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D94953-2E1B-45AA-872E-6D5DCF50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N: [alle toepasselijke eenheden]  X: [buiten toepassing + reden]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2749E5-B215-429C-A000-28629D43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720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N = V + F + 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AFE92-D433-4633-8744-A57559BB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Dekking = (V + F) / 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79516E-3FAE-413C-9A71-C8BBDF18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530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Aandeel voldoet onder beoordeelde eenheden = V / (V + F)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AD9CE-8AE6-4E6F-A9FF-BFE2E060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Nulnoemer: niet berekenbaar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E45557-6A5B-4850-8A1D-AB7B993B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34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F71B9A-9138-44F0-BDA8-1828CFC0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724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Indicator/eenheid: [ratio, duur of eigen formule]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5B3616-FB18-43EE-B3FC-907FD947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Afronding: [presentatieprecisie, ruwe waarden behouden]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55BA4-E1A7-42DC-BFB5-C284BBFB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Steekproefbeleid: [volledige set of methode + beperkingen]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80BF9F-E0C1-4199-A850-4DF85674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8617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Referentiebron/vergelijking: [bron en methode of niet van toepassing + reden]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E07C0B-BF94-4253-8C77-104FFF6B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225031-C6F5-4686-A6D9-E78EBB5F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7720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Meetuitvoerder: [rol + mandaatstatus]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208A73-083C-4869-AF8D-68FC95C7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Bewijsverificateur: [rol + mandaatstatus]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70F027-C185-481D-8B65-32FB5C4A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5530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Verwachte bewijsset: [herleidbare registratie]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F1F6CA-3719-4246-8574-8571D888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9436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Bewaarbehoefte bewijs: [grondslag/bron/besluitstatus of IS]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82650A-D8BC-43A0-9CEF-3FB69F97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63341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andere meeteenheid vraagt eigen formule. Geen standaardbewaartermijn invullen.</a:t>
            </a:r>
          </a:p>
        </p:txBody>
      </p:sp>
    </p:spTree>
    <p:extLst>
      <p:ext uri="{BB962C8B-B14F-4D97-AF65-F5344CB8AC3E}">
        <p14:creationId xmlns:p14="http://schemas.microsoft.com/office/powerpoint/2010/main" val="8387530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B9CAE-5572-4915-8875-5A097693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Bewijs en begrensde conclusie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2A94B-1A4A-433F-AA94-711EEC30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C4051C-C518-43E4-96CB-4370842F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AF8E1-F589-4434-84D9-498C50BDF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 Regel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A27C8-CA9F-41D7-B2DA-21489E9C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MR  Meetvereiste</a:t>
            </a:r>
          </a:p>
        </p:txBody>
      </p:sp>
      <p:cxnSp>
        <p:nvCxnSpPr>
          <p:cNvPr id="16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F71AAA-A6BE-499A-B720-C9325686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cxnSp>
        <p:nvCxnSpPr>
          <p:cNvPr id="18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graphicFrame>
        <p:nvGraphicFramePr>
          <p:cNvPr id="19" name=""/>
          <p:cNvGraphicFramePr/>
          <p:nvPr/>
        </p:nvGraphicFramePr>
        <p:xfrm>
          <a:off xmlns:a="http://schemas.openxmlformats.org/drawingml/2006/main" x="704850" y="2952750"/>
          <a:ext xmlns:a="http://schemas.openxmlformats.org/drawingml/2006/main" cx="81915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47875"/>
                <a:gridCol w="2047875"/>
                <a:gridCol w="2047875"/>
                <a:gridCol w="2047875"/>
              </a:tblGrid>
              <a:tr h="5873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Record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Scope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Waarde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Uitkomst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[in/uit]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[waarde]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[V/F/U/X]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[in/uit]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[waarde]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[V/F/U/X]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[in/uit]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[waarde]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[V/F/U/X]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[in/uit]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[waarde]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[V/F/U/X]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[in/uit]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[waarde]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[V/F/U/X]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470CB-EAAA-475F-B196-C09C5677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933700"/>
            <a:ext cx="8096250" cy="638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EV-id / MR / QR-versie: [EV-xx / MR-xx / QR-xx versie]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Herkomst: [bron of simulatie]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Werkelijk of fictief: [expliciete categorie]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Meetmoment: [datum, tijd, zone]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Populatie/steekproef: [scope en omvang]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Tellingen: N=[open]  V=[open]  F=[open]  U=[open]  X=[open]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Indicatoren: [niet berekenbaar tot meting]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Bewijsstatus: niet gemeten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Verificatie: [wie, wanneer, bewijs of open]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Beperkingen: [dekking, selectie, bron of andere beperking]</a:t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Conclusie: [alleen wat de beschikbare waarnemingen rechtvaardigen]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geen nulwaarden vooraf invullen. Gesimuleerd bewijs zegt niets over productie. Een hoog aandeel bij lage dekking is geen algemene kwaliteitsclaim.</a:t>
            </a:r>
          </a:p>
        </p:txBody>
      </p:sp>
    </p:spTree>
    <p:extLst>
      <p:ext uri="{BB962C8B-B14F-4D97-AF65-F5344CB8AC3E}">
        <p14:creationId xmlns:p14="http://schemas.microsoft.com/office/powerpoint/2010/main" val="21399682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89AA00-4F1C-4215-890F-9CF920E6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Issues en besluit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89C95-FEA0-4C7A-AA48-5DD98D73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F7412-EBD7-45E9-91B4-6F3E7FE7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11E01-C5EF-4298-A17F-84B59529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CE006-B2EA-4E84-8E1A-EDCDDEFD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IS  Issue</a:t>
            </a:r>
          </a:p>
        </p:txBody>
      </p:sp>
      <p:cxnSp>
        <p:nvCxnSpPr>
          <p:cNvPr id="31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247F2-CD98-4DD7-B835-284A90CB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DC  Besluit</a:t>
            </a:r>
          </a:p>
        </p:txBody>
      </p:sp>
      <p:cxnSp>
        <p:nvCxnSpPr>
          <p:cNvPr id="33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7FC4E9-E591-4676-9E5E-423EA6C6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IS-id: [IS-xx]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474F3-1B8F-472B-A104-DF883DEB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Type: [afwijking / onzekerheid]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80E50F-3A5D-4BEC-AF18-0EC12966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QR / EV: [verwijzingen]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D53D5-5C83-4CF6-962B-396CA04B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Beschrijving en impact op UC: [bevinding en gevolg]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8675C0-731B-41C3-836C-2213485E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Oorzaak of hypothese: [bewijsaanduiding]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1DA034-57B6-4BE2-9F70-D5BF60BF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Eigenaarstatus: [voorgestelde/bevestigde rol]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193EE6-BFC6-45A7-A90B-32309C87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482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Benodigde actie/bewijs: [concrete vervolgstap]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1A57C2-23A2-4A57-860E-D7C725F4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388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89EAE6-4005-4007-9A86-D3D82242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293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DC-id en status: [DC-xx, voorgesteld / genomen / vervallen]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1EFD96-6397-4339-A5CE-34A7EEF4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Scope: [UC/QR en versie]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0F93B4-F202-4851-A257-B21354A7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Beslisser + mandaatstatus: [rol en onderbouwing]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9CDF35-232D-4512-BC20-466E1749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Bewijsgrond en normversie: [EV/IS/bron]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408125-5AEC-454C-B81B-5E5811DC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Besluitinhoud: [expliciete uitspraak]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CDC22F-3B43-41A1-8FB8-3CB6F860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672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Uitzondering: [scope of geen]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0F504-D273-4CFF-8178-998AA424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8577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Geldigheid/herbeoordeling: [periode/trigger]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2FDF1E-4634-439D-90CD-40A46865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2482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Architectuurconsequentie: [vereiste aan vervolgontwerp]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B6EC8B-83B6-4CA1-8670-E9768A55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638800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Invullogica: markeer onbekende oorzaak als hypothese. Een uitzondering verwijdert de afwijking niet.</a:t>
            </a:r>
          </a:p>
        </p:txBody>
      </p:sp>
    </p:spTree>
    <p:extLst>
      <p:ext uri="{BB962C8B-B14F-4D97-AF65-F5344CB8AC3E}">
        <p14:creationId xmlns:p14="http://schemas.microsoft.com/office/powerpoint/2010/main" val="6137269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0E74A5-7A7F-4CB0-91AF-647E6C81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6916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22F52-3158-494D-AA16-7468681C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66825"/>
            <a:ext cx="16840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Bewerkbare template • vul de velden in en behoud expliciete open punten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9B4923-C9AD-4535-8C71-F003919F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782175"/>
            <a:ext cx="1666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|  Data Quality Model v1.0  |  Template  | 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F534E-54FD-43DE-ABBC-12E0FE46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  Bewijs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4815A-FE9D-43BB-9DFB-85DBC7CF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IS  Issue</a:t>
            </a:r>
          </a:p>
        </p:txBody>
      </p:sp>
      <p:cxnSp>
        <p:nvCxnSpPr>
          <p:cNvPr id="32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38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F88DDD-9CA7-4F29-BBB3-38DAFBA3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43100"/>
            <a:ext cx="33337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DC  Besluit</a:t>
            </a:r>
          </a:p>
        </p:txBody>
      </p:sp>
      <p:cxnSp>
        <p:nvCxnSpPr>
          <p:cNvPr id="34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229600" y="2243138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D8F9E-7ACE-4C61-840E-5B59090F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QC-01 Gebruik, definitiebron, granulariteit en kritikaliteit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E01E0-145B-4263-AEB3-74859966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QC-02 Dimensiekeuze en rationale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6E858-026A-48A6-A564-E212FE89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QC-03 Predicaat, toepassing, versie en eigenaarstatus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64956-E34B-45FA-9E9F-46EB4F62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QC-04 Populatie, tijd, bron, null-logica en formule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DFC300-6160-4DCC-9818-A12B4453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672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QC-05 Sluitende tellingen en nulnoemers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8D3948-8F31-4938-9146-9D1FDA2A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QC-06 Normbron en besluitstatus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1B341D-CBD6-4762-8986-88D0857B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482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QC-07 Herkomst, dekking en verificatiestatus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C7C12-1229-4AB9-BB43-8F1FC634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388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QC-08 Regel, meetresultaat en besluit gescheiden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D34DE-CD2A-44B0-8AB9-F58EB115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293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QC-09 Rollen en mandaat herleidbaar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6FD0EE-5EB1-49CE-B542-AD423D53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QC-10 Afwijking/onzekerheid, bewijs en besluit verbonden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1F8044-45CA-430D-9723-6431AFF3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0512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QC-11 Codes/versies gelijk in artikel en bestanden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8EE618-B857-4346-B39D-B3F8C148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9565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QC-12 Bestaande productrelaties en open input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A7DBE3-FCE5-4DB5-B00F-48C3EDFC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861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Per QC: [voldoet / open / n.v.t. + bewijs/rationale]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3F2B3C-691E-4757-890F-191C5958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767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D047FD-11E9-4B8C-8E02-6EAC3600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67225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Relaties: [Ownership / Conceptual / Logical / Lineage / Lifecycle: versie of IS]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FBA028-EF47-4CA9-9BEB-8475D353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162550"/>
            <a:ext cx="807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Versiebeheer: [gewijzigde regel/bron/populatie, vergelijkbaarheid, herbeoordeling]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BCC3E1-0A56-4512-9A88-F301BFFDC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857875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Reviewer/rol en datum: [invullen]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AECEB3-E6FB-4BFD-A304-200263BE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6248400"/>
            <a:ext cx="8077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Ontwerpbesluit en open blockers: [invullen]</a:t>
            </a:r>
          </a:p>
        </p:txBody>
      </p:sp>
    </p:spTree>
    <p:extLst>
      <p:ext uri="{BB962C8B-B14F-4D97-AF65-F5344CB8AC3E}">
        <p14:creationId xmlns:p14="http://schemas.microsoft.com/office/powerpoint/2010/main" val="18247978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2026-09-20T06:59:50.3840000Z</dcterms:created>
  <dcterms:modified xsi:type="dcterms:W3CDTF">2026-09-20T06:59:50.3840000Z</dcterms:modified>
</coreProperties>
</file>