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894cd6e34cf4f2f" /><Relationship Type="http://schemas.openxmlformats.org/officeDocument/2006/relationships/extended-properties" Target="/docProps/app.xml" Id="R95ef0a5a4fc94f5b" /><Relationship Type="http://schemas.openxmlformats.org/officeDocument/2006/relationships/officeDocument" Target="/ppt/presentation.xml" Id="Re9f3ee2aa5504504" /></Relationships>
</file>

<file path=ppt/presentation.xml><?xml version="1.0" encoding="utf-8"?>
<p:presentation xmlns:p="http://schemas.openxmlformats.org/presentationml/2006/main">
  <p:sldMasterIdLst>
    <p:sldMasterId xmlns:r="http://schemas.openxmlformats.org/officeDocument/2006/relationships" id="2147483648" r:id="R86575d451b6c4cff"/>
  </p:sldMasterIdLst>
  <p:notesMasterIdLst>
    <p:notesMasterId xmlns:r="http://schemas.openxmlformats.org/officeDocument/2006/relationships" r:id="Red3c54a7f5b54e38"/>
  </p:notesMasterIdLst>
  <p:sldIdLst>
    <p:sldId xmlns:r="http://schemas.openxmlformats.org/officeDocument/2006/relationships" id="256" r:id="Re1a9bbbf3fd344b8"/>
    <p:sldId xmlns:r="http://schemas.openxmlformats.org/officeDocument/2006/relationships" id="257" r:id="R251dbf8a26694581"/>
    <p:sldId xmlns:r="http://schemas.openxmlformats.org/officeDocument/2006/relationships" id="258" r:id="R4016f285648e4465"/>
    <p:sldId xmlns:r="http://schemas.openxmlformats.org/officeDocument/2006/relationships" id="259" r:id="R526a8c37c2e1435b"/>
    <p:sldId xmlns:r="http://schemas.openxmlformats.org/officeDocument/2006/relationships" id="260" r:id="R40e81d098a774561"/>
    <p:sldId xmlns:r="http://schemas.openxmlformats.org/officeDocument/2006/relationships" id="261" r:id="Rd877364409a943e1"/>
    <p:sldId xmlns:r="http://schemas.openxmlformats.org/officeDocument/2006/relationships" id="262" r:id="R63e0afbb457a4701"/>
    <p:sldId xmlns:r="http://schemas.openxmlformats.org/officeDocument/2006/relationships" id="263" r:id="R6bc11344855441a4"/>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eca2d5966fb4110" /><Relationship Type="http://schemas.openxmlformats.org/officeDocument/2006/relationships/slideMaster" Target="/ppt/slideMasters/slideMaster1.xml" Id="R86575d451b6c4cff" /><Relationship Type="http://schemas.openxmlformats.org/officeDocument/2006/relationships/notesMaster" Target="/ppt/notesMasters/notesMaster1.xml" Id="Red3c54a7f5b54e38" /><Relationship Type="http://schemas.openxmlformats.org/officeDocument/2006/relationships/presProps" Target="/ppt/presProps.xml" Id="R364849a70b934787" /><Relationship Type="http://schemas.openxmlformats.org/officeDocument/2006/relationships/tableStyles" Target="/ppt/tableStyles.xml" Id="R36d010ead1ef4427" /><Relationship Type="http://schemas.openxmlformats.org/officeDocument/2006/relationships/slide" Target="/ppt/slides/slide1.xml" Id="Re1a9bbbf3fd344b8" /><Relationship Type="http://schemas.openxmlformats.org/officeDocument/2006/relationships/slide" Target="/ppt/slides/slide2.xml" Id="R251dbf8a26694581" /><Relationship Type="http://schemas.openxmlformats.org/officeDocument/2006/relationships/slide" Target="/ppt/slides/slide3.xml" Id="R4016f285648e4465" /><Relationship Type="http://schemas.openxmlformats.org/officeDocument/2006/relationships/slide" Target="/ppt/slides/slide4.xml" Id="R526a8c37c2e1435b" /><Relationship Type="http://schemas.openxmlformats.org/officeDocument/2006/relationships/slide" Target="/ppt/slides/slide5.xml" Id="R40e81d098a774561" /><Relationship Type="http://schemas.openxmlformats.org/officeDocument/2006/relationships/slide" Target="/ppt/slides/slide6.xml" Id="Rd877364409a943e1" /><Relationship Type="http://schemas.openxmlformats.org/officeDocument/2006/relationships/slide" Target="/ppt/slides/slide7.xml" Id="R63e0afbb457a4701" /><Relationship Type="http://schemas.openxmlformats.org/officeDocument/2006/relationships/slide" Target="/ppt/slides/slide8.xml" Id="R6bc11344855441a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46af3d75567462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19905952c9414e" /><Relationship Type="http://schemas.openxmlformats.org/officeDocument/2006/relationships/notesMaster" Target="/ppt/notesMasters/notesMaster1.xml" Id="Rd65ebc2067c748f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0e6c7b50b547c3" /><Relationship Type="http://schemas.openxmlformats.org/officeDocument/2006/relationships/notesMaster" Target="/ppt/notesMasters/notesMaster1.xml" Id="R313eed5ef39841c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e5ab96f8f24074" /><Relationship Type="http://schemas.openxmlformats.org/officeDocument/2006/relationships/notesMaster" Target="/ppt/notesMasters/notesMaster1.xml" Id="R78f9c607526e4ea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08db4e452c145c1" /><Relationship Type="http://schemas.openxmlformats.org/officeDocument/2006/relationships/notesMaster" Target="/ppt/notesMasters/notesMaster1.xml" Id="R7b5eb555f48441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2a4495688694b3d" /><Relationship Type="http://schemas.openxmlformats.org/officeDocument/2006/relationships/notesMaster" Target="/ppt/notesMasters/notesMaster1.xml" Id="R87114c1a1af343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a6469b02d746f5" /><Relationship Type="http://schemas.openxmlformats.org/officeDocument/2006/relationships/notesMaster" Target="/ppt/notesMasters/notesMaster1.xml" Id="Rc084fce008ea49a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1d9ca370704a3b" /><Relationship Type="http://schemas.openxmlformats.org/officeDocument/2006/relationships/notesMaster" Target="/ppt/notesMasters/notesMaster1.xml" Id="R4253657bc4a545b9"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0dcf7004a64aaf" /><Relationship Type="http://schemas.openxmlformats.org/officeDocument/2006/relationships/notesMaster" Target="/ppt/notesMasters/notesMaster1.xml" Id="R4560c4b4aa1c498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EAW-werkafspraken. Bronbegrippen: https://www.gov.uk/government/publications/the-government-data-quality-framework/the-government-data-quality-framework (geraadpleegd 20-09-2026). Alle casusdata zijn fictief. Ontwerpbron: skills/knowledge-product-pipeline/designs/data-quality-model-example-v1.0.md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5e60d689eb4bd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782de8189e4674" /><Relationship Type="http://schemas.openxmlformats.org/officeDocument/2006/relationships/slideLayout" Target="/ppt/slideLayouts/slideLayout1.xml" Id="R129b02968ce843c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9b02968ce843c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914d94c47e643b9" /><Relationship Type="http://schemas.openxmlformats.org/officeDocument/2006/relationships/notesSlide" Target="/ppt/notesSlides/notesSlide1.xml" Id="Ra4d38dd902344b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fdd9b76b8544559" /><Relationship Type="http://schemas.openxmlformats.org/officeDocument/2006/relationships/notesSlide" Target="/ppt/notesSlides/notesSlide2.xml" Id="R699d54b5188c49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1df6cb33d264ef9" /><Relationship Type="http://schemas.openxmlformats.org/officeDocument/2006/relationships/notesSlide" Target="/ppt/notesSlides/notesSlide3.xml" Id="R79313421d1864d1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e61c84dbf17401e" /><Relationship Type="http://schemas.openxmlformats.org/officeDocument/2006/relationships/notesSlide" Target="/ppt/notesSlides/notesSlide4.xml" Id="R343b8cd8fd3346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702118873314256" /><Relationship Type="http://schemas.openxmlformats.org/officeDocument/2006/relationships/notesSlide" Target="/ppt/notesSlides/notesSlide5.xml" Id="R7a5d8cd262304cf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1475c1153d04dc6" /><Relationship Type="http://schemas.openxmlformats.org/officeDocument/2006/relationships/notesSlide" Target="/ppt/notesSlides/notesSlide6.xml" Id="Red5811d3d9cf40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b8619c5109b4d00" /><Relationship Type="http://schemas.openxmlformats.org/officeDocument/2006/relationships/notesSlide" Target="/ppt/notesSlides/notesSlide7.xml" Id="R2da78aebb6a6425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af0862604b343b6" /><Relationship Type="http://schemas.openxmlformats.org/officeDocument/2006/relationships/notesSlide" Target="/ppt/notesSlides/notesSlide8.xml" Id="R7fc9a18634d6482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33ED29E-CC48-4D1C-B954-EF62D1FFB4F7}"/>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Gebruik en kritieke data</a:t>
            </a:r>
          </a:p>
        </p:txBody>
      </p:sp>
      <p:sp>
        <p:nvSpPr>
          <p:cNvPr id="2" name="">
            <a:extLst xmlns:a="http://schemas.openxmlformats.org/drawingml/2006/main">
              <a:ext uri="{FF2B5EF4-FFF2-40B4-BE49-F238E27FC236}">
                <a16:creationId xmlns:a16="http://schemas.microsoft.com/office/drawing/2014/main" id="{B1165220-485B-4E32-BE3B-5209CFF3B064}"/>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F108F9B0-10EC-46D0-AE3B-E21BC7A8E4E0}"/>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1</a:t>
            </a:r>
          </a:p>
        </p:txBody>
      </p:sp>
      <p:sp>
        <p:nvSpPr>
          <p:cNvPr id="4" name="">
            <a:extLst xmlns:a="http://schemas.openxmlformats.org/drawingml/2006/main">
              <a:ext uri="{FF2B5EF4-FFF2-40B4-BE49-F238E27FC236}">
                <a16:creationId xmlns:a16="http://schemas.microsoft.com/office/drawing/2014/main" id="{7B571218-85C6-4626-9432-66060F8E0E97}"/>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UC  Gebruik</a:t>
            </a:r>
          </a:p>
        </p:txBody>
      </p:sp>
      <p:sp>
        <p:nvSpPr>
          <p:cNvPr id="5" name="">
            <a:extLst xmlns:a="http://schemas.openxmlformats.org/drawingml/2006/main">
              <a:ext uri="{FF2B5EF4-FFF2-40B4-BE49-F238E27FC236}">
                <a16:creationId xmlns:a16="http://schemas.microsoft.com/office/drawing/2014/main" id="{324D0B7A-6EE7-4084-86EA-524413710256}"/>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CDE  Gegeven</a:t>
            </a:r>
          </a:p>
        </p:txBody>
      </p:sp>
      <p:cxnSp>
        <p:nvCxnSpPr>
          <p:cNvPr id="20"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9F2F945B-784F-4B45-8BA8-5F41E5E93A9D}"/>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DIM  Dimensie</a:t>
            </a:r>
          </a:p>
        </p:txBody>
      </p:sp>
      <p:cxnSp>
        <p:nvCxnSpPr>
          <p:cNvPr id="22"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271B29C4-0354-479B-AE75-8D77CBBF9C5A}"/>
              </a:ext>
            </a:extLst>
          </p:cNvPr>
          <p:cNvSpPr>
            <a:spLocks xmlns:a="http://schemas.openxmlformats.org/drawingml/2006/main" noGrp="1"/>
          </p:cNvSpPr>
          <p:nvPr/>
        </p:nvSpPr>
        <p:spPr>
          <a:xfrm xmlns:a="http://schemas.openxmlformats.org/drawingml/2006/main">
            <a:off x="13277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QR  Regel</a:t>
            </a:r>
          </a:p>
        </p:txBody>
      </p:sp>
      <p:cxnSp>
        <p:nvCxnSpPr>
          <p:cNvPr id="24" name=""/>
          <p:cNvCxnSpPr>
            <a:stCxn xmlns:a="http://schemas.openxmlformats.org/drawingml/2006/main" id="7" idx="3"/>
            <a:endCxn xmlns:a="http://schemas.openxmlformats.org/drawingml/2006/main" id="9" idx="1"/>
          </p:cNvCxnSpPr>
          <p:nvPr/>
        </p:nvCxnSpPr>
        <p:spPr>
          <a:xfrm xmlns:a="http://schemas.openxmlformats.org/drawingml/2006/main">
            <a:off x="12420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11" name="">
            <a:extLst xmlns:a="http://schemas.openxmlformats.org/drawingml/2006/main">
              <a:ext uri="{FF2B5EF4-FFF2-40B4-BE49-F238E27FC236}">
                <a16:creationId xmlns:a16="http://schemas.microsoft.com/office/drawing/2014/main" id="{44919F18-AD3F-4B4A-AB0F-A087499CE985}"/>
              </a:ext>
            </a:extLst>
          </p:cNvPr>
          <p:cNvSpPr>
            <a:spLocks xmlns:a="http://schemas.openxmlformats.org/drawingml/2006/main" noGrp="1"/>
          </p:cNvSpPr>
          <p:nvPr/>
        </p:nvSpPr>
        <p:spPr>
          <a:xfrm xmlns:a="http://schemas.openxmlformats.org/drawingml/2006/main">
            <a:off x="704850" y="29051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Model: DQM-DEMO-01; versie 1.0; peildatum 20-09-2026; auteur: fictieve data-architect; modelstatus: ontwerp.</a:t>
            </a:r>
          </a:p>
        </p:txBody>
      </p:sp>
      <p:sp>
        <p:nvSpPr>
          <p:cNvPr id="12" name="">
            <a:extLst xmlns:a="http://schemas.openxmlformats.org/drawingml/2006/main">
              <a:ext uri="{FF2B5EF4-FFF2-40B4-BE49-F238E27FC236}">
                <a16:creationId xmlns:a16="http://schemas.microsoft.com/office/drawing/2014/main" id="{1FB12A01-86F0-4600-9CC3-102E3865793F}"/>
              </a:ext>
            </a:extLst>
          </p:cNvPr>
          <p:cNvSpPr>
            <a:spLocks xmlns:a="http://schemas.openxmlformats.org/drawingml/2006/main" noGrp="1"/>
          </p:cNvSpPr>
          <p:nvPr/>
        </p:nvSpPr>
        <p:spPr>
          <a:xfrm xmlns:a="http://schemas.openxmlformats.org/drawingml/2006/main">
            <a:off x="704850" y="3600450"/>
            <a:ext cx="8077200" cy="2828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UC-01: de fictieve dienst Aanvragenservice stelt voor behandelcoördinatoren een dagoverzicht samen om nieuw ontvangen aanvragen te verdelen. Gewenst resultaat: aanvragen met aantoonbaar ontvangstmoment kunnen worden geordend. Foutgevolg: een ontbrekend ontvangstmoment kan de werkverdeling verstoren. In scope: aanwezigheid van een ontvangstmoment bij actieve aanvragen in één dagselectie. Buiten scope: wettelijke beslistermijnen, feitelijke juistheid van het tijdstip, procesprestatie en andere data-elementen.</a:t>
            </a:r>
          </a:p>
        </p:txBody>
      </p:sp>
      <p:sp>
        <p:nvSpPr>
          <p:cNvPr id="13" name="">
            <a:extLst xmlns:a="http://schemas.openxmlformats.org/drawingml/2006/main">
              <a:ext uri="{FF2B5EF4-FFF2-40B4-BE49-F238E27FC236}">
                <a16:creationId xmlns:a16="http://schemas.microsoft.com/office/drawing/2014/main" id="{D40B3FA4-5D01-40BF-BE68-17101CED3282}"/>
              </a:ext>
            </a:extLst>
          </p:cNvPr>
          <p:cNvSpPr>
            <a:spLocks xmlns:a="http://schemas.openxmlformats.org/drawingml/2006/main" noGrp="1"/>
          </p:cNvSpPr>
          <p:nvPr/>
        </p:nvSpPr>
        <p:spPr>
          <a:xfrm xmlns:a="http://schemas.openxmlformats.org/drawingml/2006/main">
            <a:off x="9315450" y="2905125"/>
            <a:ext cx="807720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CDE-01 Ontvangstmoment: tijdstip waarop de fictieve dienst een aanvraag in ontvangst neemt; granulariteit één aanvraag. Definitiebron: fictieve casusdefinitie DEMO-DEF-01 v1.0, geen extern gevalideerd model. Kritiek vanwege UC-01. Formele aansluiting op conceptueel/logisch model ontbreekt: IS-03.</a:t>
            </a:r>
          </a:p>
        </p:txBody>
      </p:sp>
      <p:graphicFrame>
        <p:nvGraphicFramePr>
          <p:cNvPr id="28" name=""/>
          <p:cNvGraphicFramePr/>
          <p:nvPr/>
        </p:nvGraphicFramePr>
        <p:xfrm>
          <a:off xmlns:a="http://schemas.openxmlformats.org/drawingml/2006/main" x="704850" y="7715250"/>
          <a:ext xmlns:a="http://schemas.openxmlformats.org/drawingml/2006/main" cx="16744950" cy="1333500"/>
        </p:xfrm>
        <a:graphic xmlns:a="http://schemas.openxmlformats.org/drawingml/2006/main">
          <a:graphicData uri="http://schemas.openxmlformats.org/drawingml/2006/table">
            <a:tbl>
              <a:tblPr/>
              <a:tblGrid>
                <a:gridCol w="4186238"/>
                <a:gridCol w="4186238"/>
                <a:gridCol w="4186238"/>
                <a:gridCol w="4186238"/>
              </a:tblGrid>
              <a:tr h="666750">
                <a:tc>
                  <a:txBody>
                    <a:bodyPr/>
                    <a:lstStyle/>
                    <a:p>
                      <a:r>
                        <a:rPr sz="1575" b="1">
                          <a:solidFill>
                            <a:srgbClr val="FFFFFF"/>
                          </a:solidFill>
                          <a:latin typeface="Bitstream Charter"/>
                          <a:ea typeface="Bitstream Charter"/>
                          <a:cs typeface="Bitstream Charter"/>
                        </a:rPr>
                        <a:t>CDE</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Definitiebron</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Granulariteit</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Gebruik / rationale</a:t>
                      </a:r>
                    </a:p>
                  </a:txBody>
                  <a:tcPr marL="91440" marR="91440" marT="45720" marB="45720">
                    <a:solidFill>
                      <a:srgbClr val="142D4E"/>
                    </a:solidFill>
                  </a:tcPr>
                </a:tc>
              </a:tr>
              <a:tr h="666750">
                <a:tc>
                  <a:txBody>
                    <a:bodyPr/>
                    <a:lstStyle/>
                    <a:p>
                      <a:r>
                        <a:rPr sz="1575" b="0">
                          <a:solidFill>
                            <a:srgbClr val="142D4E"/>
                          </a:solidFill>
                          <a:latin typeface="Bitstream Charter"/>
                          <a:ea typeface="Bitstream Charter"/>
                          <a:cs typeface="Bitstream Charter"/>
                        </a:rPr>
                        <a:t>CDE-01 Ontvangstmoment</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DEMO-DEF-01 v1.0</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Eén aanvraag</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UC-01 Werkverdeling</a:t>
                      </a:r>
                    </a:p>
                  </a:txBody>
                  <a:tcPr marL="91440" marR="91440" marT="45720" marB="45720">
                    <a:solidFill>
                      <a:srgbClr val="F0F5F7"/>
                    </a:solidFill>
                  </a:tcPr>
                </a:tc>
              </a:tr>
            </a:tbl>
          </a:graphicData>
        </a:graphic>
      </p:graphicFrame>
    </p:spTree>
    <p:extLst>
      <p:ext uri="{BB962C8B-B14F-4D97-AF65-F5344CB8AC3E}">
        <p14:creationId xmlns:p14="http://schemas.microsoft.com/office/powerpoint/2010/main" val="44935875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C260FE4-5D62-45C3-BA33-DFBDEF4C1265}"/>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Kwaliteitsdekking</a:t>
            </a:r>
          </a:p>
        </p:txBody>
      </p:sp>
      <p:sp>
        <p:nvSpPr>
          <p:cNvPr id="2" name="">
            <a:extLst xmlns:a="http://schemas.openxmlformats.org/drawingml/2006/main">
              <a:ext uri="{FF2B5EF4-FFF2-40B4-BE49-F238E27FC236}">
                <a16:creationId xmlns:a16="http://schemas.microsoft.com/office/drawing/2014/main" id="{8EAB324C-5FD2-4A3D-A470-8491AB0B3818}"/>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1D7BD3AA-FEA3-40DA-84DE-1975A91ED966}"/>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2</a:t>
            </a:r>
          </a:p>
        </p:txBody>
      </p:sp>
      <p:sp>
        <p:nvSpPr>
          <p:cNvPr id="4" name="">
            <a:extLst xmlns:a="http://schemas.openxmlformats.org/drawingml/2006/main">
              <a:ext uri="{FF2B5EF4-FFF2-40B4-BE49-F238E27FC236}">
                <a16:creationId xmlns:a16="http://schemas.microsoft.com/office/drawing/2014/main" id="{40A59F5F-F62A-4F61-A0EF-7E0A56241D43}"/>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UC  Gebruik</a:t>
            </a:r>
          </a:p>
        </p:txBody>
      </p:sp>
      <p:sp>
        <p:nvSpPr>
          <p:cNvPr id="5" name="">
            <a:extLst xmlns:a="http://schemas.openxmlformats.org/drawingml/2006/main">
              <a:ext uri="{FF2B5EF4-FFF2-40B4-BE49-F238E27FC236}">
                <a16:creationId xmlns:a16="http://schemas.microsoft.com/office/drawing/2014/main" id="{90ED8B5F-1AB3-495E-93A6-28DBD43818A4}"/>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CDE  Gegeven</a:t>
            </a:r>
          </a:p>
        </p:txBody>
      </p:sp>
      <p:cxnSp>
        <p:nvCxnSpPr>
          <p:cNvPr id="25"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ABDA935A-7B04-46DF-A5D1-B25A2AD6A7E9}"/>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DIM  Dimensie</a:t>
            </a:r>
          </a:p>
        </p:txBody>
      </p:sp>
      <p:cxnSp>
        <p:nvCxnSpPr>
          <p:cNvPr id="27"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07D3800B-C534-45FD-9DBC-211F9322B615}"/>
              </a:ext>
            </a:extLst>
          </p:cNvPr>
          <p:cNvSpPr>
            <a:spLocks xmlns:a="http://schemas.openxmlformats.org/drawingml/2006/main" noGrp="1"/>
          </p:cNvSpPr>
          <p:nvPr/>
        </p:nvSpPr>
        <p:spPr>
          <a:xfrm xmlns:a="http://schemas.openxmlformats.org/drawingml/2006/main">
            <a:off x="13277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QR  Regel</a:t>
            </a:r>
          </a:p>
        </p:txBody>
      </p:sp>
      <p:cxnSp>
        <p:nvCxnSpPr>
          <p:cNvPr id="29" name=""/>
          <p:cNvCxnSpPr>
            <a:stCxn xmlns:a="http://schemas.openxmlformats.org/drawingml/2006/main" id="7" idx="3"/>
            <a:endCxn xmlns:a="http://schemas.openxmlformats.org/drawingml/2006/main" id="9" idx="1"/>
          </p:cNvCxnSpPr>
          <p:nvPr/>
        </p:nvCxnSpPr>
        <p:spPr>
          <a:xfrm xmlns:a="http://schemas.openxmlformats.org/drawingml/2006/main">
            <a:off x="12420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11" name="">
            <a:extLst xmlns:a="http://schemas.openxmlformats.org/drawingml/2006/main">
              <a:ext uri="{FF2B5EF4-FFF2-40B4-BE49-F238E27FC236}">
                <a16:creationId xmlns:a16="http://schemas.microsoft.com/office/drawing/2014/main" id="{39FDCFA1-8B68-49C6-9FC1-BDCD03B4C4A7}"/>
              </a:ext>
            </a:extLst>
          </p:cNvPr>
          <p:cNvSpPr>
            <a:spLocks xmlns:a="http://schemas.openxmlformats.org/drawingml/2006/main" noGrp="1"/>
          </p:cNvSpPr>
          <p:nvPr/>
        </p:nvSpPr>
        <p:spPr>
          <a:xfrm xmlns:a="http://schemas.openxmlformats.org/drawingml/2006/main">
            <a:off x="704850" y="290512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CDE-01 / UC-01 → DIM-COM volledigheid → QR-01: regel ontworpen, omdat werkverdeling een gevuld ontvangstmoment nodig heeft.</a:t>
            </a:r>
          </a:p>
        </p:txBody>
      </p:sp>
      <p:sp>
        <p:nvSpPr>
          <p:cNvPr id="12" name="">
            <a:extLst xmlns:a="http://schemas.openxmlformats.org/drawingml/2006/main">
              <a:ext uri="{FF2B5EF4-FFF2-40B4-BE49-F238E27FC236}">
                <a16:creationId xmlns:a16="http://schemas.microsoft.com/office/drawing/2014/main" id="{7C3B705C-9A22-408D-93C9-8EEBF6C7C3C4}"/>
              </a:ext>
            </a:extLst>
          </p:cNvPr>
          <p:cNvSpPr>
            <a:spLocks xmlns:a="http://schemas.openxmlformats.org/drawingml/2006/main" noGrp="1"/>
          </p:cNvSpPr>
          <p:nvPr/>
        </p:nvSpPr>
        <p:spPr>
          <a:xfrm xmlns:a="http://schemas.openxmlformats.org/drawingml/2006/main">
            <a:off x="704850" y="3905250"/>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DIM-ACC juistheid: relevant maar ontbrekende regel in deze voorbeeldscope; een gevuld tijdstip kan fout zijn (IS-03).</a:t>
            </a:r>
          </a:p>
        </p:txBody>
      </p:sp>
      <p:sp>
        <p:nvSpPr>
          <p:cNvPr id="13" name="">
            <a:extLst xmlns:a="http://schemas.openxmlformats.org/drawingml/2006/main">
              <a:ext uri="{FF2B5EF4-FFF2-40B4-BE49-F238E27FC236}">
                <a16:creationId xmlns:a16="http://schemas.microsoft.com/office/drawing/2014/main" id="{092F3CEB-8D46-468E-A483-6931CAA77E10}"/>
              </a:ext>
            </a:extLst>
          </p:cNvPr>
          <p:cNvSpPr>
            <a:spLocks xmlns:a="http://schemas.openxmlformats.org/drawingml/2006/main" noGrp="1"/>
          </p:cNvSpPr>
          <p:nvPr/>
        </p:nvSpPr>
        <p:spPr>
          <a:xfrm xmlns:a="http://schemas.openxmlformats.org/drawingml/2006/main">
            <a:off x="704850" y="460057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DIM-VAL validiteit: niet geselecteerd in deze beperkte aanwezigheidsdemonstratie; validiteit wordt niet geclaimd.</a:t>
            </a:r>
          </a:p>
        </p:txBody>
      </p:sp>
      <p:sp>
        <p:nvSpPr>
          <p:cNvPr id="14" name="">
            <a:extLst xmlns:a="http://schemas.openxmlformats.org/drawingml/2006/main">
              <a:ext uri="{FF2B5EF4-FFF2-40B4-BE49-F238E27FC236}">
                <a16:creationId xmlns:a16="http://schemas.microsoft.com/office/drawing/2014/main" id="{EBEEA4B1-B587-449A-916A-794F1F5A25CF}"/>
              </a:ext>
            </a:extLst>
          </p:cNvPr>
          <p:cNvSpPr>
            <a:spLocks xmlns:a="http://schemas.openxmlformats.org/drawingml/2006/main" noGrp="1"/>
          </p:cNvSpPr>
          <p:nvPr/>
        </p:nvSpPr>
        <p:spPr>
          <a:xfrm xmlns:a="http://schemas.openxmlformats.org/drawingml/2006/main">
            <a:off x="704850" y="5295900"/>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DIM-TIM tijdigheid: niet geselecteerd; geen eis aan vertraging van het dagoverzicht vastgesteld.</a:t>
            </a:r>
          </a:p>
        </p:txBody>
      </p:sp>
      <p:sp>
        <p:nvSpPr>
          <p:cNvPr id="15" name="">
            <a:extLst xmlns:a="http://schemas.openxmlformats.org/drawingml/2006/main">
              <a:ext uri="{FF2B5EF4-FFF2-40B4-BE49-F238E27FC236}">
                <a16:creationId xmlns:a16="http://schemas.microsoft.com/office/drawing/2014/main" id="{92010487-B08F-48AA-963C-F56731636F2F}"/>
              </a:ext>
            </a:extLst>
          </p:cNvPr>
          <p:cNvSpPr>
            <a:spLocks xmlns:a="http://schemas.openxmlformats.org/drawingml/2006/main" noGrp="1"/>
          </p:cNvSpPr>
          <p:nvPr/>
        </p:nvSpPr>
        <p:spPr>
          <a:xfrm xmlns:a="http://schemas.openxmlformats.org/drawingml/2006/main">
            <a:off x="9315450" y="29051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DIM-UNI uniciteit: niet geselecteerd; geen uitspraak over dubbele aanvragen.</a:t>
            </a:r>
          </a:p>
        </p:txBody>
      </p:sp>
      <p:sp>
        <p:nvSpPr>
          <p:cNvPr id="16" name="">
            <a:extLst xmlns:a="http://schemas.openxmlformats.org/drawingml/2006/main">
              <a:ext uri="{FF2B5EF4-FFF2-40B4-BE49-F238E27FC236}">
                <a16:creationId xmlns:a16="http://schemas.microsoft.com/office/drawing/2014/main" id="{25D21584-9E33-4ECF-BD69-FE2A8700BAF5}"/>
              </a:ext>
            </a:extLst>
          </p:cNvPr>
          <p:cNvSpPr>
            <a:spLocks xmlns:a="http://schemas.openxmlformats.org/drawingml/2006/main" noGrp="1"/>
          </p:cNvSpPr>
          <p:nvPr/>
        </p:nvSpPr>
        <p:spPr>
          <a:xfrm xmlns:a="http://schemas.openxmlformats.org/drawingml/2006/main">
            <a:off x="9315450" y="3600450"/>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DIM-CON consistentie: niet geselecteerd; geen vergelijking tussen bronnen.</a:t>
            </a:r>
          </a:p>
        </p:txBody>
      </p:sp>
      <p:sp>
        <p:nvSpPr>
          <p:cNvPr id="17" name="">
            <a:extLst xmlns:a="http://schemas.openxmlformats.org/drawingml/2006/main">
              <a:ext uri="{FF2B5EF4-FFF2-40B4-BE49-F238E27FC236}">
                <a16:creationId xmlns:a16="http://schemas.microsoft.com/office/drawing/2014/main" id="{664F7CBE-8158-432E-90F0-66B3EA784B4C}"/>
              </a:ext>
            </a:extLst>
          </p:cNvPr>
          <p:cNvSpPr>
            <a:spLocks xmlns:a="http://schemas.openxmlformats.org/drawingml/2006/main" noGrp="1"/>
          </p:cNvSpPr>
          <p:nvPr/>
        </p:nvSpPr>
        <p:spPr>
          <a:xfrm xmlns:a="http://schemas.openxmlformats.org/drawingml/2006/main">
            <a:off x="9315450" y="429577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De zes codes behouden de betekenis uit de legenda. Niet geselecteerd betekent niet geslaagd.</a:t>
            </a:r>
          </a:p>
        </p:txBody>
      </p:sp>
      <p:graphicFrame>
        <p:nvGraphicFramePr>
          <p:cNvPr id="37" name=""/>
          <p:cNvGraphicFramePr/>
          <p:nvPr/>
        </p:nvGraphicFramePr>
        <p:xfrm>
          <a:off xmlns:a="http://schemas.openxmlformats.org/drawingml/2006/main" x="704850" y="7477125"/>
          <a:ext xmlns:a="http://schemas.openxmlformats.org/drawingml/2006/main" cx="8077200" cy="1857375"/>
        </p:xfrm>
        <a:graphic xmlns:a="http://schemas.openxmlformats.org/drawingml/2006/main">
          <a:graphicData uri="http://schemas.openxmlformats.org/drawingml/2006/table">
            <a:tbl>
              <a:tblPr/>
              <a:tblGrid>
                <a:gridCol w="2692400"/>
                <a:gridCol w="2692400"/>
                <a:gridCol w="2692400"/>
              </a:tblGrid>
              <a:tr h="464344">
                <a:tc>
                  <a:txBody>
                    <a:bodyPr/>
                    <a:lstStyle/>
                    <a:p>
                      <a:r>
                        <a:rPr sz="1575" b="1">
                          <a:solidFill>
                            <a:srgbClr val="FFFFFF"/>
                          </a:solidFill>
                          <a:latin typeface="Bitstream Charter"/>
                          <a:ea typeface="Bitstream Charter"/>
                          <a:cs typeface="Bitstream Charter"/>
                        </a:rPr>
                        <a:t>CDE / DIM</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QR</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Dekkingstatus</a:t>
                      </a:r>
                    </a:p>
                  </a:txBody>
                  <a:tcPr marL="91440" marR="91440" marT="45720" marB="45720">
                    <a:solidFill>
                      <a:srgbClr val="142D4E"/>
                    </a:solidFill>
                  </a:tcPr>
                </a:tc>
              </a:tr>
              <a:tr h="464344">
                <a:tc>
                  <a:txBody>
                    <a:bodyPr/>
                    <a:lstStyle/>
                    <a:p>
                      <a:r>
                        <a:rPr sz="1575" b="0">
                          <a:solidFill>
                            <a:srgbClr val="142D4E"/>
                          </a:solidFill>
                          <a:latin typeface="Bitstream Charter"/>
                          <a:ea typeface="Bitstream Charter"/>
                          <a:cs typeface="Bitstream Charter"/>
                        </a:rPr>
                        <a:t>CDE-01 / COM</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QR-01</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Regel ontworpen</a:t>
                      </a:r>
                    </a:p>
                  </a:txBody>
                  <a:tcPr marL="91440" marR="91440" marT="45720" marB="45720">
                    <a:solidFill>
                      <a:srgbClr val="F0F5F7"/>
                    </a:solidFill>
                  </a:tcPr>
                </a:tc>
              </a:tr>
              <a:tr h="464344">
                <a:tc>
                  <a:txBody>
                    <a:bodyPr/>
                    <a:lstStyle/>
                    <a:p>
                      <a:r>
                        <a:rPr sz="1575" b="0">
                          <a:solidFill>
                            <a:srgbClr val="142D4E"/>
                          </a:solidFill>
                          <a:latin typeface="Bitstream Charter"/>
                          <a:ea typeface="Bitstream Charter"/>
                          <a:cs typeface="Bitstream Charter"/>
                        </a:rPr>
                        <a:t>CDE-01 / ACC</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Regel ontbreekt</a:t>
                      </a:r>
                    </a:p>
                  </a:txBody>
                  <a:tcPr marL="91440" marR="91440" marT="45720" marB="45720">
                    <a:solidFill>
                      <a:srgbClr val="FFFFFF"/>
                    </a:solidFill>
                  </a:tcPr>
                </a:tc>
              </a:tr>
              <a:tr h="464344">
                <a:tc>
                  <a:txBody>
                    <a:bodyPr/>
                    <a:lstStyle/>
                    <a:p>
                      <a:r>
                        <a:rPr sz="1575" b="0">
                          <a:solidFill>
                            <a:srgbClr val="142D4E"/>
                          </a:solidFill>
                          <a:latin typeface="Bitstream Charter"/>
                          <a:ea typeface="Bitstream Charter"/>
                          <a:cs typeface="Bitstream Charter"/>
                        </a:rPr>
                        <a:t>CDE-01 / VAL</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Niet geselecteerd</a:t>
                      </a:r>
                    </a:p>
                  </a:txBody>
                  <a:tcPr marL="91440" marR="91440" marT="45720" marB="45720">
                    <a:solidFill>
                      <a:srgbClr val="F0F5F7"/>
                    </a:solidFill>
                  </a:tcPr>
                </a:tc>
              </a:tr>
            </a:tbl>
          </a:graphicData>
        </a:graphic>
      </p:graphicFrame>
      <p:graphicFrame>
        <p:nvGraphicFramePr>
          <p:cNvPr id="38" name=""/>
          <p:cNvGraphicFramePr/>
          <p:nvPr/>
        </p:nvGraphicFramePr>
        <p:xfrm>
          <a:off xmlns:a="http://schemas.openxmlformats.org/drawingml/2006/main" x="9315450" y="7477125"/>
          <a:ext xmlns:a="http://schemas.openxmlformats.org/drawingml/2006/main" cx="8077200" cy="1857375"/>
        </p:xfrm>
        <a:graphic xmlns:a="http://schemas.openxmlformats.org/drawingml/2006/main">
          <a:graphicData uri="http://schemas.openxmlformats.org/drawingml/2006/table">
            <a:tbl>
              <a:tblPr/>
              <a:tblGrid>
                <a:gridCol w="2692400"/>
                <a:gridCol w="2692400"/>
                <a:gridCol w="2692400"/>
              </a:tblGrid>
              <a:tr h="464344">
                <a:tc>
                  <a:txBody>
                    <a:bodyPr/>
                    <a:lstStyle/>
                    <a:p>
                      <a:r>
                        <a:rPr sz="1575" b="1">
                          <a:solidFill>
                            <a:srgbClr val="FFFFFF"/>
                          </a:solidFill>
                          <a:latin typeface="Bitstream Charter"/>
                          <a:ea typeface="Bitstream Charter"/>
                          <a:cs typeface="Bitstream Charter"/>
                        </a:rPr>
                        <a:t>CDE / DIM</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QR</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Dekkingstatus</a:t>
                      </a:r>
                    </a:p>
                  </a:txBody>
                  <a:tcPr marL="91440" marR="91440" marT="45720" marB="45720">
                    <a:solidFill>
                      <a:srgbClr val="142D4E"/>
                    </a:solidFill>
                  </a:tcPr>
                </a:tc>
              </a:tr>
              <a:tr h="464344">
                <a:tc>
                  <a:txBody>
                    <a:bodyPr/>
                    <a:lstStyle/>
                    <a:p>
                      <a:r>
                        <a:rPr sz="1575" b="0">
                          <a:solidFill>
                            <a:srgbClr val="142D4E"/>
                          </a:solidFill>
                          <a:latin typeface="Bitstream Charter"/>
                          <a:ea typeface="Bitstream Charter"/>
                          <a:cs typeface="Bitstream Charter"/>
                        </a:rPr>
                        <a:t>CDE-01 / TIM</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Niet geselecteerd</a:t>
                      </a:r>
                    </a:p>
                  </a:txBody>
                  <a:tcPr marL="91440" marR="91440" marT="45720" marB="45720">
                    <a:solidFill>
                      <a:srgbClr val="F0F5F7"/>
                    </a:solidFill>
                  </a:tcPr>
                </a:tc>
              </a:tr>
              <a:tr h="464344">
                <a:tc>
                  <a:txBody>
                    <a:bodyPr/>
                    <a:lstStyle/>
                    <a:p>
                      <a:r>
                        <a:rPr sz="1575" b="0">
                          <a:solidFill>
                            <a:srgbClr val="142D4E"/>
                          </a:solidFill>
                          <a:latin typeface="Bitstream Charter"/>
                          <a:ea typeface="Bitstream Charter"/>
                          <a:cs typeface="Bitstream Charter"/>
                        </a:rPr>
                        <a:t>CDE-01 / UNI</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Niet geselecteerd</a:t>
                      </a:r>
                    </a:p>
                  </a:txBody>
                  <a:tcPr marL="91440" marR="91440" marT="45720" marB="45720">
                    <a:solidFill>
                      <a:srgbClr val="FFFFFF"/>
                    </a:solidFill>
                  </a:tcPr>
                </a:tc>
              </a:tr>
              <a:tr h="464344">
                <a:tc>
                  <a:txBody>
                    <a:bodyPr/>
                    <a:lstStyle/>
                    <a:p>
                      <a:r>
                        <a:rPr sz="1575" b="0">
                          <a:solidFill>
                            <a:srgbClr val="142D4E"/>
                          </a:solidFill>
                          <a:latin typeface="Bitstream Charter"/>
                          <a:ea typeface="Bitstream Charter"/>
                          <a:cs typeface="Bitstream Charter"/>
                        </a:rPr>
                        <a:t>CDE-01 / CON</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Niet geselecteerd</a:t>
                      </a:r>
                    </a:p>
                  </a:txBody>
                  <a:tcPr marL="91440" marR="91440" marT="45720" marB="45720">
                    <a:solidFill>
                      <a:srgbClr val="F0F5F7"/>
                    </a:solidFill>
                  </a:tcPr>
                </a:tc>
              </a:tr>
            </a:tbl>
          </a:graphicData>
        </a:graphic>
      </p:graphicFrame>
    </p:spTree>
    <p:extLst>
      <p:ext uri="{BB962C8B-B14F-4D97-AF65-F5344CB8AC3E}">
        <p14:creationId xmlns:p14="http://schemas.microsoft.com/office/powerpoint/2010/main" val="163896171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D249E1E-57BE-4CBA-AF82-841BD41C77AE}"/>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Regel en normbesluit</a:t>
            </a:r>
          </a:p>
        </p:txBody>
      </p:sp>
      <p:sp>
        <p:nvSpPr>
          <p:cNvPr id="2" name="">
            <a:extLst xmlns:a="http://schemas.openxmlformats.org/drawingml/2006/main">
              <a:ext uri="{FF2B5EF4-FFF2-40B4-BE49-F238E27FC236}">
                <a16:creationId xmlns:a16="http://schemas.microsoft.com/office/drawing/2014/main" id="{B2262F59-4829-4897-AFB9-B76C730960F8}"/>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5ACBAB93-4772-4360-A378-C0B9F961E295}"/>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3</a:t>
            </a:r>
          </a:p>
        </p:txBody>
      </p:sp>
      <p:sp>
        <p:nvSpPr>
          <p:cNvPr id="4" name="">
            <a:extLst xmlns:a="http://schemas.openxmlformats.org/drawingml/2006/main">
              <a:ext uri="{FF2B5EF4-FFF2-40B4-BE49-F238E27FC236}">
                <a16:creationId xmlns:a16="http://schemas.microsoft.com/office/drawing/2014/main" id="{6BBD8754-6641-4822-BB83-638F684F6AF9}"/>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QR  Regel</a:t>
            </a:r>
          </a:p>
        </p:txBody>
      </p:sp>
      <p:sp>
        <p:nvSpPr>
          <p:cNvPr id="5" name="">
            <a:extLst xmlns:a="http://schemas.openxmlformats.org/drawingml/2006/main">
              <a:ext uri="{FF2B5EF4-FFF2-40B4-BE49-F238E27FC236}">
                <a16:creationId xmlns:a16="http://schemas.microsoft.com/office/drawing/2014/main" id="{8996ACAB-29DE-4F25-AC1F-BBCD27F0E5D3}"/>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MR  Meetvereiste</a:t>
            </a:r>
          </a:p>
        </p:txBody>
      </p:sp>
      <p:cxnSp>
        <p:nvCxnSpPr>
          <p:cNvPr id="22"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FF7D6FB1-3E6E-47C1-9336-214F32CF3C52}"/>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EV  Bewijs</a:t>
            </a:r>
          </a:p>
        </p:txBody>
      </p:sp>
      <p:cxnSp>
        <p:nvCxnSpPr>
          <p:cNvPr id="24"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DB4E5E48-7637-4AA3-8A9E-98014457644A}"/>
              </a:ext>
            </a:extLst>
          </p:cNvPr>
          <p:cNvSpPr>
            <a:spLocks xmlns:a="http://schemas.openxmlformats.org/drawingml/2006/main" noGrp="1"/>
          </p:cNvSpPr>
          <p:nvPr/>
        </p:nvSpPr>
        <p:spPr>
          <a:xfrm xmlns:a="http://schemas.openxmlformats.org/drawingml/2006/main">
            <a:off x="704850" y="2905125"/>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QR-01 v1.0; CDE-01; UC-01; DIM-COM.</a:t>
            </a:r>
          </a:p>
        </p:txBody>
      </p:sp>
      <p:sp>
        <p:nvSpPr>
          <p:cNvPr id="10" name="">
            <a:extLst xmlns:a="http://schemas.openxmlformats.org/drawingml/2006/main">
              <a:ext uri="{FF2B5EF4-FFF2-40B4-BE49-F238E27FC236}">
                <a16:creationId xmlns:a16="http://schemas.microsoft.com/office/drawing/2014/main" id="{E2AE66DD-BADD-4499-B7CC-0BCC60F40615}"/>
              </a:ext>
            </a:extLst>
          </p:cNvPr>
          <p:cNvSpPr>
            <a:spLocks xmlns:a="http://schemas.openxmlformats.org/drawingml/2006/main" noGrp="1"/>
          </p:cNvSpPr>
          <p:nvPr/>
        </p:nvSpPr>
        <p:spPr>
          <a:xfrm xmlns:a="http://schemas.openxmlformats.org/drawingml/2006/main">
            <a:off x="704850" y="3295650"/>
            <a:ext cx="807720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Predicaat: voor iedere toepasselijke aanvraag is Ontvangstmoment aanwezig; null, ontbrekend veld en uitsluitend witruimte voldoen niet. De inhoudelijke juistheid of datumvaliditeit wordt met deze regel niet vastgesteld.</a:t>
            </a:r>
          </a:p>
        </p:txBody>
      </p:sp>
      <p:sp>
        <p:nvSpPr>
          <p:cNvPr id="11" name="">
            <a:extLst xmlns:a="http://schemas.openxmlformats.org/drawingml/2006/main">
              <a:ext uri="{FF2B5EF4-FFF2-40B4-BE49-F238E27FC236}">
                <a16:creationId xmlns:a16="http://schemas.microsoft.com/office/drawing/2014/main" id="{285152CC-ADFC-45F7-A37E-D2089A251706}"/>
              </a:ext>
            </a:extLst>
          </p:cNvPr>
          <p:cNvSpPr>
            <a:spLocks xmlns:a="http://schemas.openxmlformats.org/drawingml/2006/main" noGrp="1"/>
          </p:cNvSpPr>
          <p:nvPr/>
        </p:nvSpPr>
        <p:spPr>
          <a:xfrm xmlns:a="http://schemas.openxmlformats.org/drawingml/2006/main">
            <a:off x="704850" y="460057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Toepassingsconditie: in het fictieve dagbestand geselecteerde actieve aanvragen waarvan de aanmaakdatum in de selectieperiode valt; geannuleerde aanvragen vallen buiten scope.</a:t>
            </a:r>
          </a:p>
        </p:txBody>
      </p:sp>
      <p:sp>
        <p:nvSpPr>
          <p:cNvPr id="12" name="">
            <a:extLst xmlns:a="http://schemas.openxmlformats.org/drawingml/2006/main">
              <a:ext uri="{FF2B5EF4-FFF2-40B4-BE49-F238E27FC236}">
                <a16:creationId xmlns:a16="http://schemas.microsoft.com/office/drawing/2014/main" id="{A2BD1366-F7E5-478A-AE08-A93211775526}"/>
              </a:ext>
            </a:extLst>
          </p:cNvPr>
          <p:cNvSpPr>
            <a:spLocks xmlns:a="http://schemas.openxmlformats.org/drawingml/2006/main" noGrp="1"/>
          </p:cNvSpPr>
          <p:nvPr/>
        </p:nvSpPr>
        <p:spPr>
          <a:xfrm xmlns:a="http://schemas.openxmlformats.org/drawingml/2006/main">
            <a:off x="704850" y="5600700"/>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Regelstatus: ter beoordeling.</a:t>
            </a:r>
          </a:p>
        </p:txBody>
      </p:sp>
      <p:sp>
        <p:nvSpPr>
          <p:cNvPr id="13" name="">
            <a:extLst xmlns:a="http://schemas.openxmlformats.org/drawingml/2006/main">
              <a:ext uri="{FF2B5EF4-FFF2-40B4-BE49-F238E27FC236}">
                <a16:creationId xmlns:a16="http://schemas.microsoft.com/office/drawing/2014/main" id="{34F629F6-368E-4653-A804-9DEBF423173A}"/>
              </a:ext>
            </a:extLst>
          </p:cNvPr>
          <p:cNvSpPr>
            <a:spLocks xmlns:a="http://schemas.openxmlformats.org/drawingml/2006/main" noGrp="1"/>
          </p:cNvSpPr>
          <p:nvPr/>
        </p:nvSpPr>
        <p:spPr>
          <a:xfrm xmlns:a="http://schemas.openxmlformats.org/drawingml/2006/main">
            <a:off x="704850" y="599122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Bron/lineage: fictief ontvangstregister → dagbestand Werkverdeling, flow DEMO-FLOW-01 v1.0; geen claim dat een bestaand lineageproduct deze casus bevat.</a:t>
            </a:r>
          </a:p>
        </p:txBody>
      </p:sp>
      <p:sp>
        <p:nvSpPr>
          <p:cNvPr id="14" name="">
            <a:extLst xmlns:a="http://schemas.openxmlformats.org/drawingml/2006/main">
              <a:ext uri="{FF2B5EF4-FFF2-40B4-BE49-F238E27FC236}">
                <a16:creationId xmlns:a16="http://schemas.microsoft.com/office/drawing/2014/main" id="{18EE86F9-8BA0-48A3-A171-E7AF7DB93407}"/>
              </a:ext>
            </a:extLst>
          </p:cNvPr>
          <p:cNvSpPr>
            <a:spLocks xmlns:a="http://schemas.openxmlformats.org/drawingml/2006/main" noGrp="1"/>
          </p:cNvSpPr>
          <p:nvPr/>
        </p:nvSpPr>
        <p:spPr>
          <a:xfrm xmlns:a="http://schemas.openxmlformats.org/drawingml/2006/main">
            <a:off x="9315450" y="29051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Lifecyclecontext: actief; DEMO-STATE-01 v1.0, lokale fictieve context.</a:t>
            </a:r>
          </a:p>
        </p:txBody>
      </p:sp>
      <p:sp>
        <p:nvSpPr>
          <p:cNvPr id="15" name="">
            <a:extLst xmlns:a="http://schemas.openxmlformats.org/drawingml/2006/main">
              <a:ext uri="{FF2B5EF4-FFF2-40B4-BE49-F238E27FC236}">
                <a16:creationId xmlns:a16="http://schemas.microsoft.com/office/drawing/2014/main" id="{03190704-4255-47BD-9260-9310C63F9E34}"/>
              </a:ext>
            </a:extLst>
          </p:cNvPr>
          <p:cNvSpPr>
            <a:spLocks xmlns:a="http://schemas.openxmlformats.org/drawingml/2006/main" noGrp="1"/>
          </p:cNvSpPr>
          <p:nvPr/>
        </p:nvSpPr>
        <p:spPr>
          <a:xfrm xmlns:a="http://schemas.openxmlformats.org/drawingml/2006/main">
            <a:off x="9315450" y="360045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Voorgestelde norm: geen ontbrekende waarden in de toepasselijke populatie en volledige beoordelingsdekking. Fictieve ontwerpaanname DEMO-NORM-01 v1.0; geen sectorstandaard.</a:t>
            </a:r>
          </a:p>
        </p:txBody>
      </p:sp>
      <p:sp>
        <p:nvSpPr>
          <p:cNvPr id="16" name="">
            <a:extLst xmlns:a="http://schemas.openxmlformats.org/drawingml/2006/main">
              <a:ext uri="{FF2B5EF4-FFF2-40B4-BE49-F238E27FC236}">
                <a16:creationId xmlns:a16="http://schemas.microsoft.com/office/drawing/2014/main" id="{7E960AFF-48E1-4F4E-8221-0023FDAE535D}"/>
              </a:ext>
            </a:extLst>
          </p:cNvPr>
          <p:cNvSpPr>
            <a:spLocks xmlns:a="http://schemas.openxmlformats.org/drawingml/2006/main" noGrp="1"/>
          </p:cNvSpPr>
          <p:nvPr/>
        </p:nvSpPr>
        <p:spPr>
          <a:xfrm xmlns:a="http://schemas.openxmlformats.org/drawingml/2006/main">
            <a:off x="9315450" y="460057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DC-01 is voorgesteld, niet genomen. Regelverantwoordelijke: voorgestelde data-eigenaar Aanvragen; mandaat niet bevestigd (IS-02).</a:t>
            </a:r>
          </a:p>
        </p:txBody>
      </p:sp>
    </p:spTree>
    <p:extLst>
      <p:ext uri="{BB962C8B-B14F-4D97-AF65-F5344CB8AC3E}">
        <p14:creationId xmlns:p14="http://schemas.microsoft.com/office/powerpoint/2010/main" val="185902954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DEF3E58-F7F8-45A8-A530-71E266D1EEF4}"/>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Meetcontract: afbakening</a:t>
            </a:r>
          </a:p>
        </p:txBody>
      </p:sp>
      <p:sp>
        <p:nvSpPr>
          <p:cNvPr id="2" name="">
            <a:extLst xmlns:a="http://schemas.openxmlformats.org/drawingml/2006/main">
              <a:ext uri="{FF2B5EF4-FFF2-40B4-BE49-F238E27FC236}">
                <a16:creationId xmlns:a16="http://schemas.microsoft.com/office/drawing/2014/main" id="{29EBBCE9-AC93-45C9-981F-E91EDABF39DA}"/>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D70C6EF5-FB04-4739-B5DF-2E9603FEBE83}"/>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4</a:t>
            </a:r>
          </a:p>
        </p:txBody>
      </p:sp>
      <p:sp>
        <p:nvSpPr>
          <p:cNvPr id="4" name="">
            <a:extLst xmlns:a="http://schemas.openxmlformats.org/drawingml/2006/main">
              <a:ext uri="{FF2B5EF4-FFF2-40B4-BE49-F238E27FC236}">
                <a16:creationId xmlns:a16="http://schemas.microsoft.com/office/drawing/2014/main" id="{B68CBD3D-65BE-4199-A679-B24F235BF651}"/>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QR  Regel</a:t>
            </a:r>
          </a:p>
        </p:txBody>
      </p:sp>
      <p:sp>
        <p:nvSpPr>
          <p:cNvPr id="5" name="">
            <a:extLst xmlns:a="http://schemas.openxmlformats.org/drawingml/2006/main">
              <a:ext uri="{FF2B5EF4-FFF2-40B4-BE49-F238E27FC236}">
                <a16:creationId xmlns:a16="http://schemas.microsoft.com/office/drawing/2014/main" id="{54564059-436C-4830-B7C8-0F9958FC1366}"/>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MR  Meetvereiste</a:t>
            </a:r>
          </a:p>
        </p:txBody>
      </p:sp>
      <p:cxnSp>
        <p:nvCxnSpPr>
          <p:cNvPr id="21"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7A0987C4-876E-4ECE-ADD0-2E3684466D0F}"/>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EV  Bewijs</a:t>
            </a:r>
          </a:p>
        </p:txBody>
      </p:sp>
      <p:cxnSp>
        <p:nvCxnSpPr>
          <p:cNvPr id="23"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574143C2-0226-467A-A3F7-F7D7BBCE7548}"/>
              </a:ext>
            </a:extLst>
          </p:cNvPr>
          <p:cNvSpPr>
            <a:spLocks xmlns:a="http://schemas.openxmlformats.org/drawingml/2006/main" noGrp="1"/>
          </p:cNvSpPr>
          <p:nvPr/>
        </p:nvSpPr>
        <p:spPr>
          <a:xfrm xmlns:a="http://schemas.openxmlformats.org/drawingml/2006/main">
            <a:off x="704850" y="2905125"/>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MR-01; QR-01 v1.0; meeteenheid één aanvraagrecord.</a:t>
            </a:r>
          </a:p>
        </p:txBody>
      </p:sp>
      <p:sp>
        <p:nvSpPr>
          <p:cNvPr id="10" name="">
            <a:extLst xmlns:a="http://schemas.openxmlformats.org/drawingml/2006/main">
              <a:ext uri="{FF2B5EF4-FFF2-40B4-BE49-F238E27FC236}">
                <a16:creationId xmlns:a16="http://schemas.microsoft.com/office/drawing/2014/main" id="{CE8082AD-A097-45C5-AB33-842174DD7C28}"/>
              </a:ext>
            </a:extLst>
          </p:cNvPr>
          <p:cNvSpPr>
            <a:spLocks xmlns:a="http://schemas.openxmlformats.org/drawingml/2006/main" noGrp="1"/>
          </p:cNvSpPr>
          <p:nvPr/>
        </p:nvSpPr>
        <p:spPr>
          <a:xfrm xmlns:a="http://schemas.openxmlformats.org/drawingml/2006/main">
            <a:off x="704850" y="329565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Populatie: records in DEMO-SNAPSHOT-01 met aanmaakdatum 19-09-2026 00:00:00 tot exclusief 20-09-2026 00:00:00, tijdzone UTC; toestand actief op peilmoment 20-09-2026 00:00:00 UTC.</a:t>
            </a:r>
          </a:p>
        </p:txBody>
      </p:sp>
      <p:sp>
        <p:nvSpPr>
          <p:cNvPr id="11" name="">
            <a:extLst xmlns:a="http://schemas.openxmlformats.org/drawingml/2006/main">
              <a:ext uri="{FF2B5EF4-FFF2-40B4-BE49-F238E27FC236}">
                <a16:creationId xmlns:a16="http://schemas.microsoft.com/office/drawing/2014/main" id="{759C60CB-FDDE-462C-BFD2-C95B0499B155}"/>
              </a:ext>
            </a:extLst>
          </p:cNvPr>
          <p:cNvSpPr>
            <a:spLocks xmlns:a="http://schemas.openxmlformats.org/drawingml/2006/main" noGrp="1"/>
          </p:cNvSpPr>
          <p:nvPr/>
        </p:nvSpPr>
        <p:spPr>
          <a:xfrm xmlns:a="http://schemas.openxmlformats.org/drawingml/2006/main">
            <a:off x="704850" y="429577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Meetpunt: fictief dagbestand Werkverdeling v1.0. Extractiemoment: 20-09-2026 00:05:00 UTC.</a:t>
            </a:r>
          </a:p>
        </p:txBody>
      </p:sp>
      <p:sp>
        <p:nvSpPr>
          <p:cNvPr id="12" name="">
            <a:extLst xmlns:a="http://schemas.openxmlformats.org/drawingml/2006/main">
              <a:ext uri="{FF2B5EF4-FFF2-40B4-BE49-F238E27FC236}">
                <a16:creationId xmlns:a16="http://schemas.microsoft.com/office/drawing/2014/main" id="{85521D94-3C4F-49BB-A008-917EFBC02099}"/>
              </a:ext>
            </a:extLst>
          </p:cNvPr>
          <p:cNvSpPr>
            <a:spLocks xmlns:a="http://schemas.openxmlformats.org/drawingml/2006/main" noGrp="1"/>
          </p:cNvSpPr>
          <p:nvPr/>
        </p:nvSpPr>
        <p:spPr>
          <a:xfrm xmlns:a="http://schemas.openxmlformats.org/drawingml/2006/main">
            <a:off x="704850" y="499110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Inclusie: geselecteerde actieve records. Exclusie X: geannuleerde records in dezelfde selectieperiode; reden is afbakening UC-01, niet een methode om afwijkingen te verbergen.</a:t>
            </a:r>
          </a:p>
        </p:txBody>
      </p:sp>
      <p:sp>
        <p:nvSpPr>
          <p:cNvPr id="13" name="">
            <a:extLst xmlns:a="http://schemas.openxmlformats.org/drawingml/2006/main">
              <a:ext uri="{FF2B5EF4-FFF2-40B4-BE49-F238E27FC236}">
                <a16:creationId xmlns:a16="http://schemas.microsoft.com/office/drawing/2014/main" id="{67FCD1CA-B10A-42F1-AAB0-9874F2B91750}"/>
              </a:ext>
            </a:extLst>
          </p:cNvPr>
          <p:cNvSpPr>
            <a:spLocks xmlns:a="http://schemas.openxmlformats.org/drawingml/2006/main" noGrp="1"/>
          </p:cNvSpPr>
          <p:nvPr/>
        </p:nvSpPr>
        <p:spPr>
          <a:xfrm xmlns:a="http://schemas.openxmlformats.org/drawingml/2006/main">
            <a:off x="9315450" y="290512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Null/veld ontbreekt/witruimte → F. Leesbare niet-lege waarde → V voor deze aanwezigheidsregel. Onleesbaar record of technisch ontbrekende evaluatie → U, niet V.</a:t>
            </a:r>
          </a:p>
        </p:txBody>
      </p:sp>
      <p:sp>
        <p:nvSpPr>
          <p:cNvPr id="14" name="">
            <a:extLst xmlns:a="http://schemas.openxmlformats.org/drawingml/2006/main">
              <a:ext uri="{FF2B5EF4-FFF2-40B4-BE49-F238E27FC236}">
                <a16:creationId xmlns:a16="http://schemas.microsoft.com/office/drawing/2014/main" id="{9A0B6EEE-8EEB-4B29-B800-8CE83971A2A7}"/>
              </a:ext>
            </a:extLst>
          </p:cNvPr>
          <p:cNvSpPr>
            <a:spLocks xmlns:a="http://schemas.openxmlformats.org/drawingml/2006/main" noGrp="1"/>
          </p:cNvSpPr>
          <p:nvPr/>
        </p:nvSpPr>
        <p:spPr>
          <a:xfrm xmlns:a="http://schemas.openxmlformats.org/drawingml/2006/main">
            <a:off x="9315450" y="3905250"/>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Meettrigger: voorgesteld na aanmaak dagbestand; geen operationeel goedgekeurde frequentie.</a:t>
            </a:r>
          </a:p>
        </p:txBody>
      </p:sp>
      <p:sp>
        <p:nvSpPr>
          <p:cNvPr id="15" name="">
            <a:extLst xmlns:a="http://schemas.openxmlformats.org/drawingml/2006/main">
              <a:ext uri="{FF2B5EF4-FFF2-40B4-BE49-F238E27FC236}">
                <a16:creationId xmlns:a16="http://schemas.microsoft.com/office/drawing/2014/main" id="{1C4C1B87-09D5-4CD2-83DE-83F3EFF75D72}"/>
              </a:ext>
            </a:extLst>
          </p:cNvPr>
          <p:cNvSpPr>
            <a:spLocks xmlns:a="http://schemas.openxmlformats.org/drawingml/2006/main" noGrp="1"/>
          </p:cNvSpPr>
          <p:nvPr/>
        </p:nvSpPr>
        <p:spPr>
          <a:xfrm xmlns:a="http://schemas.openxmlformats.org/drawingml/2006/main">
            <a:off x="9315450" y="460057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Referenties DEMO-FLOW-01 en DEMO-STATE-01 zijn fictieve casuscontext; formele aansluiting op bestaande modellen blijft open in IS-03.</a:t>
            </a:r>
          </a:p>
        </p:txBody>
      </p:sp>
    </p:spTree>
    <p:extLst>
      <p:ext uri="{BB962C8B-B14F-4D97-AF65-F5344CB8AC3E}">
        <p14:creationId xmlns:p14="http://schemas.microsoft.com/office/powerpoint/2010/main" val="41212267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A7CCE5F-96C6-4455-8BE7-5C51A8076E1D}"/>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Meetcontract: telling en bewijsvereiste</a:t>
            </a:r>
          </a:p>
        </p:txBody>
      </p:sp>
      <p:sp>
        <p:nvSpPr>
          <p:cNvPr id="2" name="">
            <a:extLst xmlns:a="http://schemas.openxmlformats.org/drawingml/2006/main">
              <a:ext uri="{FF2B5EF4-FFF2-40B4-BE49-F238E27FC236}">
                <a16:creationId xmlns:a16="http://schemas.microsoft.com/office/drawing/2014/main" id="{2A7148C8-96CA-4834-B0C8-8C40333CC6EF}"/>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65A5F1E8-8858-4DFE-992A-1D2A825A5D81}"/>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5</a:t>
            </a:r>
          </a:p>
        </p:txBody>
      </p:sp>
      <p:sp>
        <p:nvSpPr>
          <p:cNvPr id="4" name="">
            <a:extLst xmlns:a="http://schemas.openxmlformats.org/drawingml/2006/main">
              <a:ext uri="{FF2B5EF4-FFF2-40B4-BE49-F238E27FC236}">
                <a16:creationId xmlns:a16="http://schemas.microsoft.com/office/drawing/2014/main" id="{A4849895-2FDC-4183-B7EC-2BF82ED93A21}"/>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QR  Regel</a:t>
            </a:r>
          </a:p>
        </p:txBody>
      </p:sp>
      <p:sp>
        <p:nvSpPr>
          <p:cNvPr id="5" name="">
            <a:extLst xmlns:a="http://schemas.openxmlformats.org/drawingml/2006/main">
              <a:ext uri="{FF2B5EF4-FFF2-40B4-BE49-F238E27FC236}">
                <a16:creationId xmlns:a16="http://schemas.microsoft.com/office/drawing/2014/main" id="{CF870000-2020-4707-AFAB-704C305BCF06}"/>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MR  Meetvereiste</a:t>
            </a:r>
          </a:p>
        </p:txBody>
      </p:sp>
      <p:cxnSp>
        <p:nvCxnSpPr>
          <p:cNvPr id="20"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9F640D64-A584-49CF-A187-384A6AB3F775}"/>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EV  Bewijs</a:t>
            </a:r>
          </a:p>
        </p:txBody>
      </p:sp>
      <p:cxnSp>
        <p:nvCxnSpPr>
          <p:cNvPr id="22"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5CAC3DC1-04E6-4230-ABAB-72AD4BB8D21E}"/>
              </a:ext>
            </a:extLst>
          </p:cNvPr>
          <p:cNvSpPr>
            <a:spLocks xmlns:a="http://schemas.openxmlformats.org/drawingml/2006/main" noGrp="1"/>
          </p:cNvSpPr>
          <p:nvPr/>
        </p:nvSpPr>
        <p:spPr>
          <a:xfrm xmlns:a="http://schemas.openxmlformats.org/drawingml/2006/main">
            <a:off x="704850" y="290512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N: toepasselijke aanvragen. V: Ontvangstmoment aanwezig. F: Ontvangstmoment ontbreekt. U: toepasselijke aanvraag niet beoordeelbaar. X: geannuleerd/buiten toepassing.</a:t>
            </a:r>
          </a:p>
        </p:txBody>
      </p:sp>
      <p:sp>
        <p:nvSpPr>
          <p:cNvPr id="10" name="">
            <a:extLst xmlns:a="http://schemas.openxmlformats.org/drawingml/2006/main">
              <a:ext uri="{FF2B5EF4-FFF2-40B4-BE49-F238E27FC236}">
                <a16:creationId xmlns:a16="http://schemas.microsoft.com/office/drawing/2014/main" id="{4C6B876F-DA01-427C-B44B-45516EA72BE2}"/>
              </a:ext>
            </a:extLst>
          </p:cNvPr>
          <p:cNvSpPr>
            <a:spLocks xmlns:a="http://schemas.openxmlformats.org/drawingml/2006/main" noGrp="1"/>
          </p:cNvSpPr>
          <p:nvPr/>
        </p:nvSpPr>
        <p:spPr>
          <a:xfrm xmlns:a="http://schemas.openxmlformats.org/drawingml/2006/main">
            <a:off x="704850" y="3905250"/>
            <a:ext cx="807720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N = V + F + U; dekking = (V+F)/N; aandeel voldoet onder beoordeelde eenheden = V/(V+F). Eenheid percentage, één decimaal voor presentatie; ruwe tellingen behouden. Nulnoemer: niet berekenbaar. Geen steekproef: volledige fictieve geselecteerde set.</a:t>
            </a:r>
          </a:p>
        </p:txBody>
      </p:sp>
      <p:sp>
        <p:nvSpPr>
          <p:cNvPr id="11" name="">
            <a:extLst xmlns:a="http://schemas.openxmlformats.org/drawingml/2006/main">
              <a:ext uri="{FF2B5EF4-FFF2-40B4-BE49-F238E27FC236}">
                <a16:creationId xmlns:a16="http://schemas.microsoft.com/office/drawing/2014/main" id="{5A1970E1-E781-41ED-9A9B-676A8B7AABDC}"/>
              </a:ext>
            </a:extLst>
          </p:cNvPr>
          <p:cNvSpPr>
            <a:spLocks xmlns:a="http://schemas.openxmlformats.org/drawingml/2006/main" noGrp="1"/>
          </p:cNvSpPr>
          <p:nvPr/>
        </p:nvSpPr>
        <p:spPr>
          <a:xfrm xmlns:a="http://schemas.openxmlformats.org/drawingml/2006/main">
            <a:off x="704850" y="551497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Referentiebron voor juistheid: niet van toepassing op QR-01; geen juistheidsconclusie.</a:t>
            </a:r>
          </a:p>
        </p:txBody>
      </p:sp>
      <p:sp>
        <p:nvSpPr>
          <p:cNvPr id="12" name="">
            <a:extLst xmlns:a="http://schemas.openxmlformats.org/drawingml/2006/main">
              <a:ext uri="{FF2B5EF4-FFF2-40B4-BE49-F238E27FC236}">
                <a16:creationId xmlns:a16="http://schemas.microsoft.com/office/drawing/2014/main" id="{E6BEB042-39EF-446B-AD58-C038A232C31F}"/>
              </a:ext>
            </a:extLst>
          </p:cNvPr>
          <p:cNvSpPr>
            <a:spLocks xmlns:a="http://schemas.openxmlformats.org/drawingml/2006/main" noGrp="1"/>
          </p:cNvSpPr>
          <p:nvPr/>
        </p:nvSpPr>
        <p:spPr>
          <a:xfrm xmlns:a="http://schemas.openxmlformats.org/drawingml/2006/main">
            <a:off x="9315450" y="29051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Meetuitvoerder: voorgestelde databeheerder. Bewijsverificateur: voorgestelde data steward. Alle mandaten onbevestigd.</a:t>
            </a:r>
          </a:p>
        </p:txBody>
      </p:sp>
      <p:sp>
        <p:nvSpPr>
          <p:cNvPr id="13" name="">
            <a:extLst xmlns:a="http://schemas.openxmlformats.org/drawingml/2006/main">
              <a:ext uri="{FF2B5EF4-FFF2-40B4-BE49-F238E27FC236}">
                <a16:creationId xmlns:a16="http://schemas.microsoft.com/office/drawing/2014/main" id="{B9F4C3DA-8AE0-4A18-8942-A16F7DC0ABB1}"/>
              </a:ext>
            </a:extLst>
          </p:cNvPr>
          <p:cNvSpPr>
            <a:spLocks xmlns:a="http://schemas.openxmlformats.org/drawingml/2006/main" noGrp="1"/>
          </p:cNvSpPr>
          <p:nvPr/>
        </p:nvSpPr>
        <p:spPr>
          <a:xfrm xmlns:a="http://schemas.openxmlformats.org/drawingml/2006/main">
            <a:off x="9315450" y="360045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Bewijsvereiste: gepseudonimiseerde record-id, QR-versie, evaluatie V/F/U, uitsluitingsreden, snapshot-id en tijdstip; herleidbare totalen.</a:t>
            </a:r>
          </a:p>
        </p:txBody>
      </p:sp>
      <p:sp>
        <p:nvSpPr>
          <p:cNvPr id="14" name="">
            <a:extLst xmlns:a="http://schemas.openxmlformats.org/drawingml/2006/main">
              <a:ext uri="{FF2B5EF4-FFF2-40B4-BE49-F238E27FC236}">
                <a16:creationId xmlns:a16="http://schemas.microsoft.com/office/drawing/2014/main" id="{0AE0E181-7C0D-4FFD-92C1-8C9A811A637E}"/>
              </a:ext>
            </a:extLst>
          </p:cNvPr>
          <p:cNvSpPr>
            <a:spLocks xmlns:a="http://schemas.openxmlformats.org/drawingml/2006/main" noGrp="1"/>
          </p:cNvSpPr>
          <p:nvPr/>
        </p:nvSpPr>
        <p:spPr>
          <a:xfrm xmlns:a="http://schemas.openxmlformats.org/drawingml/2006/main">
            <a:off x="9315450" y="460057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Bewaarbehoefte bewijs: te valideren met bevoegde rol; termijn/grondslag niet vastgesteld (IS-04). Geen echte persoonsgegevens gebruikt.</a:t>
            </a:r>
          </a:p>
        </p:txBody>
      </p:sp>
    </p:spTree>
    <p:extLst>
      <p:ext uri="{BB962C8B-B14F-4D97-AF65-F5344CB8AC3E}">
        <p14:creationId xmlns:p14="http://schemas.microsoft.com/office/powerpoint/2010/main" val="203106818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91BC4D4-242B-4BA1-9EEE-BBBCBB7C046F}"/>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Bewijs en begrensde conclusie</a:t>
            </a:r>
          </a:p>
        </p:txBody>
      </p:sp>
      <p:sp>
        <p:nvSpPr>
          <p:cNvPr id="2" name="">
            <a:extLst xmlns:a="http://schemas.openxmlformats.org/drawingml/2006/main">
              <a:ext uri="{FF2B5EF4-FFF2-40B4-BE49-F238E27FC236}">
                <a16:creationId xmlns:a16="http://schemas.microsoft.com/office/drawing/2014/main" id="{F90C5BCA-69CC-4724-AEE4-B878CB4263E0}"/>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E308D9B1-D524-4161-A4AC-AE4158074630}"/>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6</a:t>
            </a:r>
          </a:p>
        </p:txBody>
      </p:sp>
      <p:sp>
        <p:nvSpPr>
          <p:cNvPr id="4" name="">
            <a:extLst xmlns:a="http://schemas.openxmlformats.org/drawingml/2006/main">
              <a:ext uri="{FF2B5EF4-FFF2-40B4-BE49-F238E27FC236}">
                <a16:creationId xmlns:a16="http://schemas.microsoft.com/office/drawing/2014/main" id="{20981FF6-CD16-419B-B3D4-7FBCABA773AD}"/>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QR  Regel</a:t>
            </a:r>
          </a:p>
        </p:txBody>
      </p:sp>
      <p:sp>
        <p:nvSpPr>
          <p:cNvPr id="5" name="">
            <a:extLst xmlns:a="http://schemas.openxmlformats.org/drawingml/2006/main">
              <a:ext uri="{FF2B5EF4-FFF2-40B4-BE49-F238E27FC236}">
                <a16:creationId xmlns:a16="http://schemas.microsoft.com/office/drawing/2014/main" id="{FDE5971E-8FA9-4962-B48D-6DC34A430C87}"/>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MR  Meetvereiste</a:t>
            </a:r>
          </a:p>
        </p:txBody>
      </p:sp>
      <p:cxnSp>
        <p:nvCxnSpPr>
          <p:cNvPr id="16"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2654E906-FED9-44C4-9F53-91B901774C42}"/>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EV  Bewijs</a:t>
            </a:r>
          </a:p>
        </p:txBody>
      </p:sp>
      <p:cxnSp>
        <p:nvCxnSpPr>
          <p:cNvPr id="18"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graphicFrame>
        <p:nvGraphicFramePr>
          <p:cNvPr id="19" name=""/>
          <p:cNvGraphicFramePr/>
          <p:nvPr/>
        </p:nvGraphicFramePr>
        <p:xfrm>
          <a:off xmlns:a="http://schemas.openxmlformats.org/drawingml/2006/main" x="704850" y="2952750"/>
          <a:ext xmlns:a="http://schemas.openxmlformats.org/drawingml/2006/main" cx="8191500" cy="3524250"/>
        </p:xfrm>
        <a:graphic xmlns:a="http://schemas.openxmlformats.org/drawingml/2006/main">
          <a:graphicData uri="http://schemas.openxmlformats.org/drawingml/2006/table">
            <a:tbl>
              <a:tblPr/>
              <a:tblGrid>
                <a:gridCol w="2047875"/>
                <a:gridCol w="2047875"/>
                <a:gridCol w="2047875"/>
                <a:gridCol w="2047875"/>
              </a:tblGrid>
              <a:tr h="587375">
                <a:tc>
                  <a:txBody>
                    <a:bodyPr/>
                    <a:lstStyle/>
                    <a:p>
                      <a:r>
                        <a:rPr sz="1575" b="1">
                          <a:solidFill>
                            <a:srgbClr val="FFFFFF"/>
                          </a:solidFill>
                          <a:latin typeface="Bitstream Charter"/>
                          <a:ea typeface="Bitstream Charter"/>
                          <a:cs typeface="Bitstream Charter"/>
                        </a:rPr>
                        <a:t>Record</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Scope</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Ontvangstmoment</a:t>
                      </a:r>
                    </a:p>
                  </a:txBody>
                  <a:tcPr marL="91440" marR="91440" marT="45720" marB="45720">
                    <a:solidFill>
                      <a:srgbClr val="142D4E"/>
                    </a:solidFill>
                  </a:tcPr>
                </a:tc>
                <a:tc>
                  <a:txBody>
                    <a:bodyPr/>
                    <a:lstStyle/>
                    <a:p>
                      <a:r>
                        <a:rPr sz="1575" b="1">
                          <a:solidFill>
                            <a:srgbClr val="FFFFFF"/>
                          </a:solidFill>
                          <a:latin typeface="Bitstream Charter"/>
                          <a:ea typeface="Bitstream Charter"/>
                          <a:cs typeface="Bitstream Charter"/>
                        </a:rPr>
                        <a:t>Uitkomst</a:t>
                      </a:r>
                    </a:p>
                  </a:txBody>
                  <a:tcPr marL="91440" marR="91440" marT="45720" marB="45720">
                    <a:solidFill>
                      <a:srgbClr val="142D4E"/>
                    </a:solidFill>
                  </a:tcPr>
                </a:tc>
              </a:tr>
              <a:tr h="587375">
                <a:tc>
                  <a:txBody>
                    <a:bodyPr/>
                    <a:lstStyle/>
                    <a:p>
                      <a:r>
                        <a:rPr sz="1575" b="0">
                          <a:solidFill>
                            <a:srgbClr val="142D4E"/>
                          </a:solidFill>
                          <a:latin typeface="Bitstream Charter"/>
                          <a:ea typeface="Bitstream Charter"/>
                          <a:cs typeface="Bitstream Charter"/>
                        </a:rPr>
                        <a:t>DEMO-A</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Actief</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19-09 09:00 UTC</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V</a:t>
                      </a:r>
                    </a:p>
                  </a:txBody>
                  <a:tcPr marL="91440" marR="91440" marT="45720" marB="45720">
                    <a:solidFill>
                      <a:srgbClr val="F0F5F7"/>
                    </a:solidFill>
                  </a:tcPr>
                </a:tc>
              </a:tr>
              <a:tr h="587375">
                <a:tc>
                  <a:txBody>
                    <a:bodyPr/>
                    <a:lstStyle/>
                    <a:p>
                      <a:r>
                        <a:rPr sz="1575" b="0">
                          <a:solidFill>
                            <a:srgbClr val="142D4E"/>
                          </a:solidFill>
                          <a:latin typeface="Bitstream Charter"/>
                          <a:ea typeface="Bitstream Charter"/>
                          <a:cs typeface="Bitstream Charter"/>
                        </a:rPr>
                        <a:t>DEMO-B</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Actief</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null</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F</a:t>
                      </a:r>
                    </a:p>
                  </a:txBody>
                  <a:tcPr marL="91440" marR="91440" marT="45720" marB="45720">
                    <a:solidFill>
                      <a:srgbClr val="FFFFFF"/>
                    </a:solidFill>
                  </a:tcPr>
                </a:tc>
              </a:tr>
              <a:tr h="587375">
                <a:tc>
                  <a:txBody>
                    <a:bodyPr/>
                    <a:lstStyle/>
                    <a:p>
                      <a:r>
                        <a:rPr sz="1575" b="0">
                          <a:solidFill>
                            <a:srgbClr val="142D4E"/>
                          </a:solidFill>
                          <a:latin typeface="Bitstream Charter"/>
                          <a:ea typeface="Bitstream Charter"/>
                          <a:cs typeface="Bitstream Charter"/>
                        </a:rPr>
                        <a:t>DEMO-C</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Actief</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19-09 11:00 UTC</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V</a:t>
                      </a:r>
                    </a:p>
                  </a:txBody>
                  <a:tcPr marL="91440" marR="91440" marT="45720" marB="45720">
                    <a:solidFill>
                      <a:srgbClr val="F0F5F7"/>
                    </a:solidFill>
                  </a:tcPr>
                </a:tc>
              </a:tr>
              <a:tr h="587375">
                <a:tc>
                  <a:txBody>
                    <a:bodyPr/>
                    <a:lstStyle/>
                    <a:p>
                      <a:r>
                        <a:rPr sz="1575" b="0">
                          <a:solidFill>
                            <a:srgbClr val="142D4E"/>
                          </a:solidFill>
                          <a:latin typeface="Bitstream Charter"/>
                          <a:ea typeface="Bitstream Charter"/>
                          <a:cs typeface="Bitstream Charter"/>
                        </a:rPr>
                        <a:t>DEMO-D</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Actief</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Niet uitleesbaar</a:t>
                      </a:r>
                    </a:p>
                  </a:txBody>
                  <a:tcPr marL="91440" marR="91440" marT="45720" marB="45720">
                    <a:solidFill>
                      <a:srgbClr val="FFFFFF"/>
                    </a:solidFill>
                  </a:tcPr>
                </a:tc>
                <a:tc>
                  <a:txBody>
                    <a:bodyPr/>
                    <a:lstStyle/>
                    <a:p>
                      <a:r>
                        <a:rPr sz="1575" b="0">
                          <a:solidFill>
                            <a:srgbClr val="142D4E"/>
                          </a:solidFill>
                          <a:latin typeface="Bitstream Charter"/>
                          <a:ea typeface="Bitstream Charter"/>
                          <a:cs typeface="Bitstream Charter"/>
                        </a:rPr>
                        <a:t>U</a:t>
                      </a:r>
                    </a:p>
                  </a:txBody>
                  <a:tcPr marL="91440" marR="91440" marT="45720" marB="45720">
                    <a:solidFill>
                      <a:srgbClr val="FFFFFF"/>
                    </a:solidFill>
                  </a:tcPr>
                </a:tc>
              </a:tr>
              <a:tr h="587375">
                <a:tc>
                  <a:txBody>
                    <a:bodyPr/>
                    <a:lstStyle/>
                    <a:p>
                      <a:r>
                        <a:rPr sz="1575" b="0">
                          <a:solidFill>
                            <a:srgbClr val="142D4E"/>
                          </a:solidFill>
                          <a:latin typeface="Bitstream Charter"/>
                          <a:ea typeface="Bitstream Charter"/>
                          <a:cs typeface="Bitstream Charter"/>
                        </a:rPr>
                        <a:t>DEMO-E</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Geannuleerd</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Niet beoordeeld</a:t>
                      </a:r>
                    </a:p>
                  </a:txBody>
                  <a:tcPr marL="91440" marR="91440" marT="45720" marB="45720">
                    <a:solidFill>
                      <a:srgbClr val="F0F5F7"/>
                    </a:solidFill>
                  </a:tcPr>
                </a:tc>
                <a:tc>
                  <a:txBody>
                    <a:bodyPr/>
                    <a:lstStyle/>
                    <a:p>
                      <a:r>
                        <a:rPr sz="1575" b="0">
                          <a:solidFill>
                            <a:srgbClr val="142D4E"/>
                          </a:solidFill>
                          <a:latin typeface="Bitstream Charter"/>
                          <a:ea typeface="Bitstream Charter"/>
                          <a:cs typeface="Bitstream Charter"/>
                        </a:rPr>
                        <a:t>X</a:t>
                      </a:r>
                    </a:p>
                  </a:txBody>
                  <a:tcPr marL="91440" marR="91440" marT="45720" marB="45720">
                    <a:solidFill>
                      <a:srgbClr val="F0F5F7"/>
                    </a:solidFill>
                  </a:tcPr>
                </a:tc>
              </a:tr>
            </a:tbl>
          </a:graphicData>
        </a:graphic>
      </p:graphicFrame>
      <p:sp>
        <p:nvSpPr>
          <p:cNvPr id="10" name="">
            <a:extLst xmlns:a="http://schemas.openxmlformats.org/drawingml/2006/main">
              <a:ext uri="{FF2B5EF4-FFF2-40B4-BE49-F238E27FC236}">
                <a16:creationId xmlns:a16="http://schemas.microsoft.com/office/drawing/2014/main" id="{AE310BD5-A7C6-4A24-B90F-5470AC9262D1}"/>
              </a:ext>
            </a:extLst>
          </p:cNvPr>
          <p:cNvSpPr>
            <a:spLocks xmlns:a="http://schemas.openxmlformats.org/drawingml/2006/main" noGrp="1"/>
          </p:cNvSpPr>
          <p:nvPr/>
        </p:nvSpPr>
        <p:spPr>
          <a:xfrm xmlns:a="http://schemas.openxmlformats.org/drawingml/2006/main">
            <a:off x="9467850" y="2933700"/>
            <a:ext cx="8096250" cy="638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EV-01; MR-01; QR-01 v1.0.</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Herkomst: onderstaande volledig fictieve demonstratieset DEMO-SNAPSHOT-01. Dit is gesimuleerd oefenbewijs, geen productie-extractie.</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Meetmoment: fictief 20-09-2026 00:06:00 UTC.</a:t>
            </a:r>
          </a:p>
          <a:p xmlns:a="http://schemas.openxmlformats.org/drawingml/2006/main">
            <a:r>
              <a:t/>
            </a:r>
          </a:p>
          <a:p xmlns:a="http://schemas.openxmlformats.org/drawingml/2006/main">
            <a:r>
              <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De aanmaakdatum van alle vijf records valt fictief op 19-09-2026; de toestanden gelden op het peilmoment.</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N=4; V=2; F=1; U=1; X=1. Totaal geselecteerd N+X=5.</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Dekking = 3/4 = 75,0%. Aandeel voldoet onder beoordeelde eenheden = 2/3 = 66,7%.</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Herkomstcategorie: gesimuleerd. Bewijsstatus: gemeten/onbeoordeeld. Rekentelling tijdens ontwerp gecontroleerd, geen operationele verificatie.</a:t>
            </a:r>
          </a:p>
          <a:p xmlns:a="http://schemas.openxmlformats.org/drawingml/2006/main">
            <a:pPr>
              <a:defRPr sz="1725" b="0">
                <a:solidFill>
                  <a:srgbClr val="142D4E"/>
                </a:solidFill>
                <a:latin typeface="Bitstream Charter"/>
                <a:ea typeface="Bitstream Charter"/>
                <a:cs typeface="Bitstream Charter"/>
              </a:defRPr>
            </a:pPr>
            <a:r>
              <a:rPr sz="1725" b="0">
                <a:solidFill>
                  <a:srgbClr val="142D4E"/>
                </a:solidFill>
                <a:latin typeface="Bitstream Charter"/>
                <a:ea typeface="Bitstream Charter"/>
                <a:cs typeface="Bitstream Charter"/>
              </a:rPr>
              <a:t>Conclusie: in de oefenset ontbreekt bij één beoordeeld record het ontvangstmoment; één toepasselijk record is niet beoordeelbaar. De voorgestelde norm is in deze simulatie niet gehaald. Er is geen bevoegd genomen gebruiksbesluit en geen bewijs over feitelijke juistheid, andere dagen of productiegegevens.</a:t>
            </a:r>
          </a:p>
        </p:txBody>
      </p:sp>
    </p:spTree>
    <p:extLst>
      <p:ext uri="{BB962C8B-B14F-4D97-AF65-F5344CB8AC3E}">
        <p14:creationId xmlns:p14="http://schemas.microsoft.com/office/powerpoint/2010/main" val="38709988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4B61CDA-AD8B-4E45-8346-B205617203A3}"/>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Issues en besluit</a:t>
            </a:r>
          </a:p>
        </p:txBody>
      </p:sp>
      <p:sp>
        <p:nvSpPr>
          <p:cNvPr id="2" name="">
            <a:extLst xmlns:a="http://schemas.openxmlformats.org/drawingml/2006/main">
              <a:ext uri="{FF2B5EF4-FFF2-40B4-BE49-F238E27FC236}">
                <a16:creationId xmlns:a16="http://schemas.microsoft.com/office/drawing/2014/main" id="{7D47922D-7603-42CF-BE2C-684348509245}"/>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9873AF48-DE86-46C7-B04B-556E186D5605}"/>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7</a:t>
            </a:r>
          </a:p>
        </p:txBody>
      </p:sp>
      <p:sp>
        <p:nvSpPr>
          <p:cNvPr id="4" name="">
            <a:extLst xmlns:a="http://schemas.openxmlformats.org/drawingml/2006/main">
              <a:ext uri="{FF2B5EF4-FFF2-40B4-BE49-F238E27FC236}">
                <a16:creationId xmlns:a16="http://schemas.microsoft.com/office/drawing/2014/main" id="{C4E95162-FCD2-4083-83E6-10302C7CCA17}"/>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EV  Bewijs</a:t>
            </a:r>
          </a:p>
        </p:txBody>
      </p:sp>
      <p:sp>
        <p:nvSpPr>
          <p:cNvPr id="5" name="">
            <a:extLst xmlns:a="http://schemas.openxmlformats.org/drawingml/2006/main">
              <a:ext uri="{FF2B5EF4-FFF2-40B4-BE49-F238E27FC236}">
                <a16:creationId xmlns:a16="http://schemas.microsoft.com/office/drawing/2014/main" id="{87B235E7-9303-4C2D-971C-3F4AEBED50B3}"/>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IS  Issue</a:t>
            </a:r>
          </a:p>
        </p:txBody>
      </p:sp>
      <p:cxnSp>
        <p:nvCxnSpPr>
          <p:cNvPr id="21"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4FDE3650-CBD2-44CA-B0FB-AAC2BFB3CB2E}"/>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DC  Besluit</a:t>
            </a:r>
          </a:p>
        </p:txBody>
      </p:sp>
      <p:cxnSp>
        <p:nvCxnSpPr>
          <p:cNvPr id="23"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4C70CAEA-078E-477D-8236-04FA837811C6}"/>
              </a:ext>
            </a:extLst>
          </p:cNvPr>
          <p:cNvSpPr>
            <a:spLocks xmlns:a="http://schemas.openxmlformats.org/drawingml/2006/main" noGrp="1"/>
          </p:cNvSpPr>
          <p:nvPr/>
        </p:nvSpPr>
        <p:spPr>
          <a:xfrm xmlns:a="http://schemas.openxmlformats.org/drawingml/2006/main">
            <a:off x="704850" y="2905125"/>
            <a:ext cx="8077200" cy="2219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IS-01, afwijking in simulatie: QR-01/EV-01; DEMO-B mist waarde, DEMO-D niet beoordeelbaar. Impact op UC-01: werkverdeling kan niet voor alle aanvragen op een beoordeeld ontvangstmoment steunen. Oorzaak onbekend; een invoer- of extractiefout is alleen hypothese. Voorgestelde eigenaar: databeheerder. Actie: onderzoek bron en evaluatie, herstel met herkomstbewijs, daarna nieuwe meting.</a:t>
            </a:r>
          </a:p>
        </p:txBody>
      </p:sp>
      <p:sp>
        <p:nvSpPr>
          <p:cNvPr id="10" name="">
            <a:extLst xmlns:a="http://schemas.openxmlformats.org/drawingml/2006/main">
              <a:ext uri="{FF2B5EF4-FFF2-40B4-BE49-F238E27FC236}">
                <a16:creationId xmlns:a16="http://schemas.microsoft.com/office/drawing/2014/main" id="{595590A3-888E-481D-A1BE-F3C361366640}"/>
              </a:ext>
            </a:extLst>
          </p:cNvPr>
          <p:cNvSpPr>
            <a:spLocks xmlns:a="http://schemas.openxmlformats.org/drawingml/2006/main" noGrp="1"/>
          </p:cNvSpPr>
          <p:nvPr/>
        </p:nvSpPr>
        <p:spPr>
          <a:xfrm xmlns:a="http://schemas.openxmlformats.org/drawingml/2006/main">
            <a:off x="704850" y="512445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IS-02, onzekerheid: norm en rolmandaten onbevestigd; voorgestelde data-eigenaar moet scope/norm/mandaat laten vaststellen. Blokkeert een bevoegd positief gebruiksbesluit.</a:t>
            </a:r>
          </a:p>
        </p:txBody>
      </p:sp>
      <p:sp>
        <p:nvSpPr>
          <p:cNvPr id="11" name="">
            <a:extLst xmlns:a="http://schemas.openxmlformats.org/drawingml/2006/main">
              <a:ext uri="{FF2B5EF4-FFF2-40B4-BE49-F238E27FC236}">
                <a16:creationId xmlns:a16="http://schemas.microsoft.com/office/drawing/2014/main" id="{E0D0F1F8-2EE8-44F5-A859-43E0C099B757}"/>
              </a:ext>
            </a:extLst>
          </p:cNvPr>
          <p:cNvSpPr>
            <a:spLocks xmlns:a="http://schemas.openxmlformats.org/drawingml/2006/main" noGrp="1"/>
          </p:cNvSpPr>
          <p:nvPr/>
        </p:nvSpPr>
        <p:spPr>
          <a:xfrm xmlns:a="http://schemas.openxmlformats.org/drawingml/2006/main">
            <a:off x="704850" y="6124575"/>
            <a:ext cx="807720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IS-03, onzekerheid: DEMO-definitie/flow/toestand nog niet op gevalideerde bronmodellen aangesloten; juistheidsregel ontbreekt. Voorgestelde steward valideert semantiek en ontwerpdekking.</a:t>
            </a:r>
          </a:p>
        </p:txBody>
      </p:sp>
      <p:sp>
        <p:nvSpPr>
          <p:cNvPr id="12" name="">
            <a:extLst xmlns:a="http://schemas.openxmlformats.org/drawingml/2006/main">
              <a:ext uri="{FF2B5EF4-FFF2-40B4-BE49-F238E27FC236}">
                <a16:creationId xmlns:a16="http://schemas.microsoft.com/office/drawing/2014/main" id="{F0E8E9DF-DD1D-4B22-843C-9EFE987AD72F}"/>
              </a:ext>
            </a:extLst>
          </p:cNvPr>
          <p:cNvSpPr>
            <a:spLocks xmlns:a="http://schemas.openxmlformats.org/drawingml/2006/main" noGrp="1"/>
          </p:cNvSpPr>
          <p:nvPr/>
        </p:nvSpPr>
        <p:spPr>
          <a:xfrm xmlns:a="http://schemas.openxmlformats.org/drawingml/2006/main">
            <a:off x="9315450" y="290512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IS-04, onzekerheid: bewijstoegang en bewaarbehoefte nog niet vastgesteld. Voorgestelde data-eigenaar laat dit besluiten vóór echte metingen.</a:t>
            </a:r>
          </a:p>
        </p:txBody>
      </p:sp>
      <p:sp>
        <p:nvSpPr>
          <p:cNvPr id="13" name="">
            <a:extLst xmlns:a="http://schemas.openxmlformats.org/drawingml/2006/main">
              <a:ext uri="{FF2B5EF4-FFF2-40B4-BE49-F238E27FC236}">
                <a16:creationId xmlns:a16="http://schemas.microsoft.com/office/drawing/2014/main" id="{CFE34342-93CD-4460-A885-3F7EA8FDD66C}"/>
              </a:ext>
            </a:extLst>
          </p:cNvPr>
          <p:cNvSpPr>
            <a:spLocks xmlns:a="http://schemas.openxmlformats.org/drawingml/2006/main" noGrp="1"/>
          </p:cNvSpPr>
          <p:nvPr/>
        </p:nvSpPr>
        <p:spPr>
          <a:xfrm xmlns:a="http://schemas.openxmlformats.org/drawingml/2006/main">
            <a:off x="9315450" y="390525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DC-01: voorgesteld. Scope QR-01 v1.0 / UC-01; norm DEMO-NORM-01 v1.0; bewijs EV-01 plus IS-01–04. Beslisser: voorgestelde data-eigenaar Aanvragen, mandaat onbevestigd.</a:t>
            </a:r>
          </a:p>
        </p:txBody>
      </p:sp>
      <p:sp>
        <p:nvSpPr>
          <p:cNvPr id="14" name="">
            <a:extLst xmlns:a="http://schemas.openxmlformats.org/drawingml/2006/main">
              <a:ext uri="{FF2B5EF4-FFF2-40B4-BE49-F238E27FC236}">
                <a16:creationId xmlns:a16="http://schemas.microsoft.com/office/drawing/2014/main" id="{654FAC26-AB8D-4B31-809B-3E43BCFADCE9}"/>
              </a:ext>
            </a:extLst>
          </p:cNvPr>
          <p:cNvSpPr>
            <a:spLocks xmlns:a="http://schemas.openxmlformats.org/drawingml/2006/main" noGrp="1"/>
          </p:cNvSpPr>
          <p:nvPr/>
        </p:nvSpPr>
        <p:spPr>
          <a:xfrm xmlns:a="http://schemas.openxmlformats.org/drawingml/2006/main">
            <a:off x="9315450" y="4905375"/>
            <a:ext cx="807720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Voorstel: neem de gesimuleerde uitkomst niet als onderbouwing voor productieacceptatie; valideer norm en eigenaarschap en vraag na herstel nieuw bewijs. Geen verleende uitzondering. Geldigheid: geen genomen besluit; herbeoordeling na norm/mandaatvalidatie en nieuwe EV.</a:t>
            </a:r>
          </a:p>
        </p:txBody>
      </p:sp>
      <p:sp>
        <p:nvSpPr>
          <p:cNvPr id="15" name="">
            <a:extLst xmlns:a="http://schemas.openxmlformats.org/drawingml/2006/main">
              <a:ext uri="{FF2B5EF4-FFF2-40B4-BE49-F238E27FC236}">
                <a16:creationId xmlns:a16="http://schemas.microsoft.com/office/drawing/2014/main" id="{3C771612-147D-41E4-87A8-AE993175E340}"/>
              </a:ext>
            </a:extLst>
          </p:cNvPr>
          <p:cNvSpPr>
            <a:spLocks xmlns:a="http://schemas.openxmlformats.org/drawingml/2006/main" noGrp="1"/>
          </p:cNvSpPr>
          <p:nvPr/>
        </p:nvSpPr>
        <p:spPr>
          <a:xfrm xmlns:a="http://schemas.openxmlformats.org/drawingml/2006/main">
            <a:off x="9315450" y="651510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Architectuurconsequentie: specificeer herleidbare aanwezigheidscontrole en bewijslevering bij het meetpunt; technische invulling in vervolgontwerp, geen toolkeuze in dit product.</a:t>
            </a:r>
          </a:p>
        </p:txBody>
      </p:sp>
    </p:spTree>
    <p:extLst>
      <p:ext uri="{BB962C8B-B14F-4D97-AF65-F5344CB8AC3E}">
        <p14:creationId xmlns:p14="http://schemas.microsoft.com/office/powerpoint/2010/main" val="160418851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E0D75084-B50F-4DDA-A490-71C02BCCD0A2}"/>
              </a:ext>
            </a:extLst>
          </p:cNvPr>
          <p:cNvSpPr>
            <a:spLocks xmlns:a="http://schemas.openxmlformats.org/drawingml/2006/main" noGrp="1"/>
          </p:cNvSpPr>
          <p:nvPr/>
        </p:nvSpPr>
        <p:spPr>
          <a:xfrm xmlns:a="http://schemas.openxmlformats.org/drawingml/2006/main">
            <a:off x="685800" y="438150"/>
            <a:ext cx="169164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2D4E"/>
                </a:solidFill>
                <a:latin typeface="Bitstream Charter"/>
                <a:ea typeface="Bitstream Charter"/>
                <a:cs typeface="Bitstream Charter"/>
              </a:defRPr>
            </a:pPr>
            <a:r>
              <a:rPr sz="3525" b="1">
                <a:solidFill>
                  <a:srgbClr val="142D4E"/>
                </a:solidFill>
                <a:latin typeface="Bitstream Charter"/>
                <a:ea typeface="Bitstream Charter"/>
                <a:cs typeface="Bitstream Charter"/>
              </a:rPr>
              <a:t>Review en samenhang</a:t>
            </a:r>
          </a:p>
        </p:txBody>
      </p:sp>
      <p:sp>
        <p:nvSpPr>
          <p:cNvPr id="2" name="">
            <a:extLst xmlns:a="http://schemas.openxmlformats.org/drawingml/2006/main">
              <a:ext uri="{FF2B5EF4-FFF2-40B4-BE49-F238E27FC236}">
                <a16:creationId xmlns:a16="http://schemas.microsoft.com/office/drawing/2014/main" id="{4F00C6D0-C1C8-4C6F-A3B7-00E1B31A8553}"/>
              </a:ext>
            </a:extLst>
          </p:cNvPr>
          <p:cNvSpPr>
            <a:spLocks xmlns:a="http://schemas.openxmlformats.org/drawingml/2006/main" noGrp="1"/>
          </p:cNvSpPr>
          <p:nvPr/>
        </p:nvSpPr>
        <p:spPr>
          <a:xfrm xmlns:a="http://schemas.openxmlformats.org/drawingml/2006/main">
            <a:off x="704850" y="1266825"/>
            <a:ext cx="16840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7D92"/>
                </a:solidFill>
                <a:latin typeface="Bitstream Charter"/>
                <a:ea typeface="Bitstream Charter"/>
                <a:cs typeface="Bitstream Charter"/>
              </a:defRPr>
            </a:pPr>
            <a:r>
              <a:rPr sz="1875" b="0">
                <a:solidFill>
                  <a:srgbClr val="147D92"/>
                </a:solidFill>
                <a:latin typeface="Bitstream Charter"/>
                <a:ea typeface="Bitstream Charter"/>
                <a:cs typeface="Bitstream Charter"/>
              </a:rPr>
              <a:t>Fictieve oefencasus • alle data, rollen en normen zijn casusaannames</a:t>
            </a:r>
          </a:p>
        </p:txBody>
      </p:sp>
      <p:sp>
        <p:nvSpPr>
          <p:cNvPr id="3" name="">
            <a:extLst xmlns:a="http://schemas.openxmlformats.org/drawingml/2006/main">
              <a:ext uri="{FF2B5EF4-FFF2-40B4-BE49-F238E27FC236}">
                <a16:creationId xmlns:a16="http://schemas.microsoft.com/office/drawing/2014/main" id="{C9A08C08-756C-417F-8749-7D474AFFF891}"/>
              </a:ext>
            </a:extLst>
          </p:cNvPr>
          <p:cNvSpPr>
            <a:spLocks xmlns:a="http://schemas.openxmlformats.org/drawingml/2006/main" noGrp="1"/>
          </p:cNvSpPr>
          <p:nvPr/>
        </p:nvSpPr>
        <p:spPr>
          <a:xfrm xmlns:a="http://schemas.openxmlformats.org/drawingml/2006/main">
            <a:off x="704850" y="9782175"/>
            <a:ext cx="1666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3"/>
                </a:solidFill>
                <a:latin typeface="Bitstream Charter"/>
                <a:ea typeface="Bitstream Charter"/>
                <a:cs typeface="Bitstream Charter"/>
              </a:defRPr>
            </a:pPr>
            <a:r>
              <a:rPr sz="1425" b="0">
                <a:solidFill>
                  <a:srgbClr val="526173"/>
                </a:solidFill>
                <a:latin typeface="Bitstream Charter"/>
                <a:ea typeface="Bitstream Charter"/>
                <a:cs typeface="Bitstream Charter"/>
              </a:rPr>
              <a:t>EAW  |  Data Quality Model v1.0  |  Fictief voorbeeld  |  8</a:t>
            </a:r>
          </a:p>
        </p:txBody>
      </p:sp>
      <p:sp>
        <p:nvSpPr>
          <p:cNvPr id="4" name="">
            <a:extLst xmlns:a="http://schemas.openxmlformats.org/drawingml/2006/main">
              <a:ext uri="{FF2B5EF4-FFF2-40B4-BE49-F238E27FC236}">
                <a16:creationId xmlns:a16="http://schemas.microsoft.com/office/drawing/2014/main" id="{B570BD62-C302-4B31-9ECC-41FF8E73DE7D}"/>
              </a:ext>
            </a:extLst>
          </p:cNvPr>
          <p:cNvSpPr>
            <a:spLocks xmlns:a="http://schemas.openxmlformats.org/drawingml/2006/main" noGrp="1"/>
          </p:cNvSpPr>
          <p:nvPr/>
        </p:nvSpPr>
        <p:spPr>
          <a:xfrm xmlns:a="http://schemas.openxmlformats.org/drawingml/2006/main">
            <a:off x="704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EV  Bewijs</a:t>
            </a:r>
          </a:p>
        </p:txBody>
      </p:sp>
      <p:sp>
        <p:nvSpPr>
          <p:cNvPr id="5" name="">
            <a:extLst xmlns:a="http://schemas.openxmlformats.org/drawingml/2006/main">
              <a:ext uri="{FF2B5EF4-FFF2-40B4-BE49-F238E27FC236}">
                <a16:creationId xmlns:a16="http://schemas.microsoft.com/office/drawing/2014/main" id="{A916C604-A1A8-42CF-83B9-0B711DDE17EC}"/>
              </a:ext>
            </a:extLst>
          </p:cNvPr>
          <p:cNvSpPr>
            <a:spLocks xmlns:a="http://schemas.openxmlformats.org/drawingml/2006/main" noGrp="1"/>
          </p:cNvSpPr>
          <p:nvPr/>
        </p:nvSpPr>
        <p:spPr>
          <a:xfrm xmlns:a="http://schemas.openxmlformats.org/drawingml/2006/main">
            <a:off x="4895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IS  Issue</a:t>
            </a:r>
          </a:p>
        </p:txBody>
      </p:sp>
      <p:cxnSp>
        <p:nvCxnSpPr>
          <p:cNvPr id="29" name=""/>
          <p:cNvCxnSpPr>
            <a:stCxn xmlns:a="http://schemas.openxmlformats.org/drawingml/2006/main" id="4" idx="3"/>
            <a:endCxn xmlns:a="http://schemas.openxmlformats.org/drawingml/2006/main" id="5" idx="1"/>
          </p:cNvCxnSpPr>
          <p:nvPr/>
        </p:nvCxnSpPr>
        <p:spPr>
          <a:xfrm xmlns:a="http://schemas.openxmlformats.org/drawingml/2006/main">
            <a:off x="4038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7" name="">
            <a:extLst xmlns:a="http://schemas.openxmlformats.org/drawingml/2006/main">
              <a:ext uri="{FF2B5EF4-FFF2-40B4-BE49-F238E27FC236}">
                <a16:creationId xmlns:a16="http://schemas.microsoft.com/office/drawing/2014/main" id="{555DF3A8-1EB6-4669-9D9E-622336B7E1DD}"/>
              </a:ext>
            </a:extLst>
          </p:cNvPr>
          <p:cNvSpPr>
            <a:spLocks xmlns:a="http://schemas.openxmlformats.org/drawingml/2006/main" noGrp="1"/>
          </p:cNvSpPr>
          <p:nvPr/>
        </p:nvSpPr>
        <p:spPr>
          <a:xfrm xmlns:a="http://schemas.openxmlformats.org/drawingml/2006/main">
            <a:off x="9086850" y="1943100"/>
            <a:ext cx="3333750" cy="600075"/>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875" b="1">
                <a:solidFill>
                  <a:srgbClr val="142D4E"/>
                </a:solidFill>
                <a:latin typeface="Bitstream Charter"/>
                <a:ea typeface="Bitstream Charter"/>
                <a:cs typeface="Bitstream Charter"/>
              </a:defRPr>
            </a:pPr>
            <a:r>
              <a:rPr sz="1875" b="1">
                <a:solidFill>
                  <a:srgbClr val="142D4E"/>
                </a:solidFill>
                <a:latin typeface="Bitstream Charter"/>
                <a:ea typeface="Bitstream Charter"/>
                <a:cs typeface="Bitstream Charter"/>
              </a:rPr>
              <a:t>DC  Besluit</a:t>
            </a:r>
          </a:p>
        </p:txBody>
      </p:sp>
      <p:cxnSp>
        <p:nvCxnSpPr>
          <p:cNvPr id="31" name=""/>
          <p:cNvCxnSpPr>
            <a:stCxn xmlns:a="http://schemas.openxmlformats.org/drawingml/2006/main" id="5" idx="3"/>
            <a:endCxn xmlns:a="http://schemas.openxmlformats.org/drawingml/2006/main" id="7" idx="1"/>
          </p:cNvCxnSpPr>
          <p:nvPr/>
        </p:nvCxnSpPr>
        <p:spPr>
          <a:xfrm xmlns:a="http://schemas.openxmlformats.org/drawingml/2006/main">
            <a:off x="8229600" y="2243138"/>
            <a:ext cx="857250" cy="0"/>
          </a:xfrm>
          <a:prstGeom xmlns:a="http://schemas.openxmlformats.org/drawingml/2006/main" prst="straightConnector1">
            <a:avLst/>
          </a:prstGeom>
          <a:ln xmlns:a="http://schemas.openxmlformats.org/drawingml/2006/main" w="19050">
            <a:solidFill>
              <a:srgbClr val="147D92"/>
            </a:solidFill>
            <a:tailEnd type="arrow" w="med" len="med"/>
          </a:ln>
        </p:spPr>
      </p:cxnSp>
      <p:sp>
        <p:nvSpPr>
          <p:cNvPr id="9" name="">
            <a:extLst xmlns:a="http://schemas.openxmlformats.org/drawingml/2006/main">
              <a:ext uri="{FF2B5EF4-FFF2-40B4-BE49-F238E27FC236}">
                <a16:creationId xmlns:a16="http://schemas.microsoft.com/office/drawing/2014/main" id="{DEA8E050-3415-41EB-B060-953754AE6622}"/>
              </a:ext>
            </a:extLst>
          </p:cNvPr>
          <p:cNvSpPr>
            <a:spLocks xmlns:a="http://schemas.openxmlformats.org/drawingml/2006/main" noGrp="1"/>
          </p:cNvSpPr>
          <p:nvPr/>
        </p:nvSpPr>
        <p:spPr>
          <a:xfrm xmlns:a="http://schemas.openxmlformats.org/drawingml/2006/main">
            <a:off x="704850" y="29051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QC-01: voorbeeldveld compleet; externe modelvalidatie open IS-03.</a:t>
            </a:r>
          </a:p>
        </p:txBody>
      </p:sp>
      <p:sp>
        <p:nvSpPr>
          <p:cNvPr id="10" name="">
            <a:extLst xmlns:a="http://schemas.openxmlformats.org/drawingml/2006/main">
              <a:ext uri="{FF2B5EF4-FFF2-40B4-BE49-F238E27FC236}">
                <a16:creationId xmlns:a16="http://schemas.microsoft.com/office/drawing/2014/main" id="{BD724C14-B071-4FC6-A343-5595C8437263}"/>
              </a:ext>
            </a:extLst>
          </p:cNvPr>
          <p:cNvSpPr>
            <a:spLocks xmlns:a="http://schemas.openxmlformats.org/drawingml/2006/main" noGrp="1"/>
          </p:cNvSpPr>
          <p:nvPr/>
        </p:nvSpPr>
        <p:spPr>
          <a:xfrm xmlns:a="http://schemas.openxmlformats.org/drawingml/2006/main">
            <a:off x="704850" y="3600450"/>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QC-02: dimensiekeuze expliciet; juistheidsgat zichtbaar.</a:t>
            </a:r>
          </a:p>
        </p:txBody>
      </p:sp>
      <p:sp>
        <p:nvSpPr>
          <p:cNvPr id="11" name="">
            <a:extLst xmlns:a="http://schemas.openxmlformats.org/drawingml/2006/main">
              <a:ext uri="{FF2B5EF4-FFF2-40B4-BE49-F238E27FC236}">
                <a16:creationId xmlns:a16="http://schemas.microsoft.com/office/drawing/2014/main" id="{54BC4656-E0D0-41C4-9B14-3F224A72A439}"/>
              </a:ext>
            </a:extLst>
          </p:cNvPr>
          <p:cNvSpPr>
            <a:spLocks xmlns:a="http://schemas.openxmlformats.org/drawingml/2006/main" noGrp="1"/>
          </p:cNvSpPr>
          <p:nvPr/>
        </p:nvSpPr>
        <p:spPr>
          <a:xfrm xmlns:a="http://schemas.openxmlformats.org/drawingml/2006/main">
            <a:off x="704850" y="399097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QC-03: regel en ontwerpstatus vastgelegd; mandaat open IS-02.</a:t>
            </a:r>
          </a:p>
        </p:txBody>
      </p:sp>
      <p:sp>
        <p:nvSpPr>
          <p:cNvPr id="12" name="">
            <a:extLst xmlns:a="http://schemas.openxmlformats.org/drawingml/2006/main">
              <a:ext uri="{FF2B5EF4-FFF2-40B4-BE49-F238E27FC236}">
                <a16:creationId xmlns:a16="http://schemas.microsoft.com/office/drawing/2014/main" id="{8560DA22-7C33-4935-B5E1-8966CA375EB4}"/>
              </a:ext>
            </a:extLst>
          </p:cNvPr>
          <p:cNvSpPr>
            <a:spLocks xmlns:a="http://schemas.openxmlformats.org/drawingml/2006/main" noGrp="1"/>
          </p:cNvSpPr>
          <p:nvPr/>
        </p:nvSpPr>
        <p:spPr>
          <a:xfrm xmlns:a="http://schemas.openxmlformats.org/drawingml/2006/main">
            <a:off x="704850" y="4686300"/>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QC-04: meetcontract afgebakend, inclusief U/X.</a:t>
            </a:r>
          </a:p>
        </p:txBody>
      </p:sp>
      <p:sp>
        <p:nvSpPr>
          <p:cNvPr id="13" name="">
            <a:extLst xmlns:a="http://schemas.openxmlformats.org/drawingml/2006/main">
              <a:ext uri="{FF2B5EF4-FFF2-40B4-BE49-F238E27FC236}">
                <a16:creationId xmlns:a16="http://schemas.microsoft.com/office/drawing/2014/main" id="{82E039FB-F244-48C9-914D-3D8CE319CF94}"/>
              </a:ext>
            </a:extLst>
          </p:cNvPr>
          <p:cNvSpPr>
            <a:spLocks xmlns:a="http://schemas.openxmlformats.org/drawingml/2006/main" noGrp="1"/>
          </p:cNvSpPr>
          <p:nvPr/>
        </p:nvSpPr>
        <p:spPr>
          <a:xfrm xmlns:a="http://schemas.openxmlformats.org/drawingml/2006/main">
            <a:off x="704850" y="5076825"/>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QC-05: 4=2+1+1 en 5=4+1; percentages herberekend.</a:t>
            </a:r>
          </a:p>
        </p:txBody>
      </p:sp>
      <p:sp>
        <p:nvSpPr>
          <p:cNvPr id="14" name="">
            <a:extLst xmlns:a="http://schemas.openxmlformats.org/drawingml/2006/main">
              <a:ext uri="{FF2B5EF4-FFF2-40B4-BE49-F238E27FC236}">
                <a16:creationId xmlns:a16="http://schemas.microsoft.com/office/drawing/2014/main" id="{EAAC2BF0-EA38-4AD3-B0E2-A6A1B1F227CE}"/>
              </a:ext>
            </a:extLst>
          </p:cNvPr>
          <p:cNvSpPr>
            <a:spLocks xmlns:a="http://schemas.openxmlformats.org/drawingml/2006/main" noGrp="1"/>
          </p:cNvSpPr>
          <p:nvPr/>
        </p:nvSpPr>
        <p:spPr>
          <a:xfrm xmlns:a="http://schemas.openxmlformats.org/drawingml/2006/main">
            <a:off x="704850" y="5467350"/>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QC-06: norm expliciet fictief/voorgesteld, geen sectorclaim.</a:t>
            </a:r>
          </a:p>
        </p:txBody>
      </p:sp>
      <p:sp>
        <p:nvSpPr>
          <p:cNvPr id="15" name="">
            <a:extLst xmlns:a="http://schemas.openxmlformats.org/drawingml/2006/main">
              <a:ext uri="{FF2B5EF4-FFF2-40B4-BE49-F238E27FC236}">
                <a16:creationId xmlns:a16="http://schemas.microsoft.com/office/drawing/2014/main" id="{5236F23F-8658-4F01-A08E-FF800C2B6608}"/>
              </a:ext>
            </a:extLst>
          </p:cNvPr>
          <p:cNvSpPr>
            <a:spLocks xmlns:a="http://schemas.openxmlformats.org/drawingml/2006/main" noGrp="1"/>
          </p:cNvSpPr>
          <p:nvPr/>
        </p:nvSpPr>
        <p:spPr>
          <a:xfrm xmlns:a="http://schemas.openxmlformats.org/drawingml/2006/main">
            <a:off x="704850" y="5857875"/>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QC-07: alle rijen/tijden fictief; geen productiebewijs.</a:t>
            </a:r>
          </a:p>
        </p:txBody>
      </p:sp>
      <p:sp>
        <p:nvSpPr>
          <p:cNvPr id="16" name="">
            <a:extLst xmlns:a="http://schemas.openxmlformats.org/drawingml/2006/main">
              <a:ext uri="{FF2B5EF4-FFF2-40B4-BE49-F238E27FC236}">
                <a16:creationId xmlns:a16="http://schemas.microsoft.com/office/drawing/2014/main" id="{57563757-6C4F-44E7-9A54-58048388BB1B}"/>
              </a:ext>
            </a:extLst>
          </p:cNvPr>
          <p:cNvSpPr>
            <a:spLocks xmlns:a="http://schemas.openxmlformats.org/drawingml/2006/main" noGrp="1"/>
          </p:cNvSpPr>
          <p:nvPr/>
        </p:nvSpPr>
        <p:spPr>
          <a:xfrm xmlns:a="http://schemas.openxmlformats.org/drawingml/2006/main">
            <a:off x="704850" y="6248400"/>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QC-08: regel, meting en DC gescheiden.</a:t>
            </a:r>
          </a:p>
        </p:txBody>
      </p:sp>
      <p:sp>
        <p:nvSpPr>
          <p:cNvPr id="17" name="">
            <a:extLst xmlns:a="http://schemas.openxmlformats.org/drawingml/2006/main">
              <a:ext uri="{FF2B5EF4-FFF2-40B4-BE49-F238E27FC236}">
                <a16:creationId xmlns:a16="http://schemas.microsoft.com/office/drawing/2014/main" id="{1FC9B07F-B8B7-405E-B37A-DBA760937084}"/>
              </a:ext>
            </a:extLst>
          </p:cNvPr>
          <p:cNvSpPr>
            <a:spLocks xmlns:a="http://schemas.openxmlformats.org/drawingml/2006/main" noGrp="1"/>
          </p:cNvSpPr>
          <p:nvPr/>
        </p:nvSpPr>
        <p:spPr>
          <a:xfrm xmlns:a="http://schemas.openxmlformats.org/drawingml/2006/main">
            <a:off x="704850" y="6638925"/>
            <a:ext cx="8077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QC-09: rollen expliciet voorgesteld.</a:t>
            </a:r>
          </a:p>
        </p:txBody>
      </p:sp>
      <p:sp>
        <p:nvSpPr>
          <p:cNvPr id="18" name="">
            <a:extLst xmlns:a="http://schemas.openxmlformats.org/drawingml/2006/main">
              <a:ext uri="{FF2B5EF4-FFF2-40B4-BE49-F238E27FC236}">
                <a16:creationId xmlns:a16="http://schemas.microsoft.com/office/drawing/2014/main" id="{26E4C579-7CD7-4C99-BC90-3EF046BB5F26}"/>
              </a:ext>
            </a:extLst>
          </p:cNvPr>
          <p:cNvSpPr>
            <a:spLocks xmlns:a="http://schemas.openxmlformats.org/drawingml/2006/main" noGrp="1"/>
          </p:cNvSpPr>
          <p:nvPr/>
        </p:nvSpPr>
        <p:spPr>
          <a:xfrm xmlns:a="http://schemas.openxmlformats.org/drawingml/2006/main">
            <a:off x="704850" y="7029450"/>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QC-10: afwijking en onzekerheden apart; oorzaken niet als feiten benoemd.</a:t>
            </a:r>
          </a:p>
        </p:txBody>
      </p:sp>
      <p:sp>
        <p:nvSpPr>
          <p:cNvPr id="19" name="">
            <a:extLst xmlns:a="http://schemas.openxmlformats.org/drawingml/2006/main">
              <a:ext uri="{FF2B5EF4-FFF2-40B4-BE49-F238E27FC236}">
                <a16:creationId xmlns:a16="http://schemas.microsoft.com/office/drawing/2014/main" id="{66AEEDA2-9081-4072-AE4F-CA239A11B371}"/>
              </a:ext>
            </a:extLst>
          </p:cNvPr>
          <p:cNvSpPr>
            <a:spLocks xmlns:a="http://schemas.openxmlformats.org/drawingml/2006/main" noGrp="1"/>
          </p:cNvSpPr>
          <p:nvPr/>
        </p:nvSpPr>
        <p:spPr>
          <a:xfrm xmlns:a="http://schemas.openxmlformats.org/drawingml/2006/main">
            <a:off x="9315450" y="29051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QC-11: UC/CDE/DIM/QR/MR/EV/IS/DC en versie 1.0 consistent met artikel en template.</a:t>
            </a:r>
          </a:p>
        </p:txBody>
      </p:sp>
      <p:sp>
        <p:nvSpPr>
          <p:cNvPr id="20" name="">
            <a:extLst xmlns:a="http://schemas.openxmlformats.org/drawingml/2006/main">
              <a:ext uri="{FF2B5EF4-FFF2-40B4-BE49-F238E27FC236}">
                <a16:creationId xmlns:a16="http://schemas.microsoft.com/office/drawing/2014/main" id="{854D9AB9-80DB-4614-B072-79F055579082}"/>
              </a:ext>
            </a:extLst>
          </p:cNvPr>
          <p:cNvSpPr>
            <a:spLocks xmlns:a="http://schemas.openxmlformats.org/drawingml/2006/main" noGrp="1"/>
          </p:cNvSpPr>
          <p:nvPr/>
        </p:nvSpPr>
        <p:spPr>
          <a:xfrm xmlns:a="http://schemas.openxmlformats.org/drawingml/2006/main">
            <a:off x="9315450" y="360045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QC-12: productrelaties zijn ownership/conceptual/logical/lineage/lifecycle; concrete bronmodellen in deze casus open IS-03.</a:t>
            </a:r>
          </a:p>
        </p:txBody>
      </p:sp>
      <p:sp>
        <p:nvSpPr>
          <p:cNvPr id="21" name="">
            <a:extLst xmlns:a="http://schemas.openxmlformats.org/drawingml/2006/main">
              <a:ext uri="{FF2B5EF4-FFF2-40B4-BE49-F238E27FC236}">
                <a16:creationId xmlns:a16="http://schemas.microsoft.com/office/drawing/2014/main" id="{C97CA740-B67B-48C7-BA47-DB47826F789E}"/>
              </a:ext>
            </a:extLst>
          </p:cNvPr>
          <p:cNvSpPr>
            <a:spLocks xmlns:a="http://schemas.openxmlformats.org/drawingml/2006/main" noGrp="1"/>
          </p:cNvSpPr>
          <p:nvPr/>
        </p:nvSpPr>
        <p:spPr>
          <a:xfrm xmlns:a="http://schemas.openxmlformats.org/drawingml/2006/main">
            <a:off x="9315450" y="4600575"/>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Reviewer/rol: fictieve data-architect, interne ontwerpbeoordeling. Datum 20-09-2026. Ontwerpbesluit: bruikbaar fictief invulvoorbeeld; casus zelf niet productiegeaccepteerd.</a:t>
            </a:r>
          </a:p>
        </p:txBody>
      </p:sp>
      <p:sp>
        <p:nvSpPr>
          <p:cNvPr id="22" name="">
            <a:extLst xmlns:a="http://schemas.openxmlformats.org/drawingml/2006/main">
              <a:ext uri="{FF2B5EF4-FFF2-40B4-BE49-F238E27FC236}">
                <a16:creationId xmlns:a16="http://schemas.microsoft.com/office/drawing/2014/main" id="{5ECE0B02-A855-4485-8AC4-E87EF35711D8}"/>
              </a:ext>
            </a:extLst>
          </p:cNvPr>
          <p:cNvSpPr>
            <a:spLocks xmlns:a="http://schemas.openxmlformats.org/drawingml/2006/main" noGrp="1"/>
          </p:cNvSpPr>
          <p:nvPr/>
        </p:nvSpPr>
        <p:spPr>
          <a:xfrm xmlns:a="http://schemas.openxmlformats.org/drawingml/2006/main">
            <a:off x="9315450" y="5600700"/>
            <a:ext cx="8077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Versiebeheer: toekomstige wijziging van QR, selectie of bron vereist nieuwe regel-/meetversie en beoordeling van vergelijkbaarheid.</a:t>
            </a:r>
          </a:p>
        </p:txBody>
      </p:sp>
      <p:sp>
        <p:nvSpPr>
          <p:cNvPr id="23" name="">
            <a:extLst xmlns:a="http://schemas.openxmlformats.org/drawingml/2006/main">
              <a:ext uri="{FF2B5EF4-FFF2-40B4-BE49-F238E27FC236}">
                <a16:creationId xmlns:a16="http://schemas.microsoft.com/office/drawing/2014/main" id="{92C38EC9-D05E-4232-83B1-5FE059819DEA}"/>
              </a:ext>
            </a:extLst>
          </p:cNvPr>
          <p:cNvSpPr>
            <a:spLocks xmlns:a="http://schemas.openxmlformats.org/drawingml/2006/main" noGrp="1"/>
          </p:cNvSpPr>
          <p:nvPr/>
        </p:nvSpPr>
        <p:spPr>
          <a:xfrm xmlns:a="http://schemas.openxmlformats.org/drawingml/2006/main">
            <a:off x="9315450" y="6600825"/>
            <a:ext cx="8077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2D4E"/>
                </a:solidFill>
                <a:latin typeface="Bitstream Charter"/>
                <a:ea typeface="Bitstream Charter"/>
                <a:cs typeface="Bitstream Charter"/>
              </a:defRPr>
            </a:pPr>
            <a:r>
              <a:rPr sz="1800" b="0">
                <a:solidFill>
                  <a:srgbClr val="142D4E"/>
                </a:solidFill>
                <a:latin typeface="Bitstream Charter"/>
                <a:ea typeface="Bitstream Charter"/>
                <a:cs typeface="Bitstream Charter"/>
              </a:rPr>
              <a:t>Open casusblockers: IS-02–04 voor echt gebruik; geen verzwegen oplossing.</a:t>
            </a:r>
          </a:p>
        </p:txBody>
      </p:sp>
    </p:spTree>
    <p:extLst>
      <p:ext uri="{BB962C8B-B14F-4D97-AF65-F5344CB8AC3E}">
        <p14:creationId xmlns:p14="http://schemas.microsoft.com/office/powerpoint/2010/main" val="21466689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2026-09-20T07:00:00.2120000Z</dcterms:created>
  <dcterms:modified xsi:type="dcterms:W3CDTF">2026-09-20T07:00:00.2120000Z</dcterms:modified>
</coreProperties>
</file>