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6a5d1def2814f10" /><Relationship Type="http://schemas.openxmlformats.org/officeDocument/2006/relationships/extended-properties" Target="/docProps/app.xml" Id="Rebc5df3680734b30" /><Relationship Type="http://schemas.openxmlformats.org/officeDocument/2006/relationships/officeDocument" Target="/ppt/presentation.xml" Id="R623d704cdc20462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a467e47a0d44c8a"/>
  </p:sldMasterIdLst>
  <p:notesMasterIdLst>
    <p:notesMasterId xmlns:r="http://schemas.openxmlformats.org/officeDocument/2006/relationships" r:id="R00e00648236f45e6"/>
  </p:notesMasterIdLst>
  <p:sldIdLst>
    <p:sldId xmlns:r="http://schemas.openxmlformats.org/officeDocument/2006/relationships" id="256" r:id="R8b6952d262b14fe5"/>
    <p:sldId xmlns:r="http://schemas.openxmlformats.org/officeDocument/2006/relationships" id="257" r:id="R244876073aa24610"/>
    <p:sldId xmlns:r="http://schemas.openxmlformats.org/officeDocument/2006/relationships" id="258" r:id="Rf704a18ff71a4e3d"/>
    <p:sldId xmlns:r="http://schemas.openxmlformats.org/officeDocument/2006/relationships" id="259" r:id="Rc6e5e951d6104f71"/>
    <p:sldId xmlns:r="http://schemas.openxmlformats.org/officeDocument/2006/relationships" id="260" r:id="R7852101c1aa243f2"/>
    <p:sldId xmlns:r="http://schemas.openxmlformats.org/officeDocument/2006/relationships" id="261" r:id="Rf18161774221468c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a169df67e2644f2" /><Relationship Type="http://schemas.openxmlformats.org/officeDocument/2006/relationships/slideMaster" Target="/ppt/slideMasters/slideMaster1.xml" Id="Rca467e47a0d44c8a" /><Relationship Type="http://schemas.openxmlformats.org/officeDocument/2006/relationships/notesMaster" Target="/ppt/notesMasters/notesMaster1.xml" Id="R00e00648236f45e6" /><Relationship Type="http://schemas.openxmlformats.org/officeDocument/2006/relationships/presProps" Target="/ppt/presProps.xml" Id="R74a839d6321046a5" /><Relationship Type="http://schemas.openxmlformats.org/officeDocument/2006/relationships/tableStyles" Target="/ppt/tableStyles.xml" Id="R465640580865412d" /><Relationship Type="http://schemas.openxmlformats.org/officeDocument/2006/relationships/slide" Target="/ppt/slides/slide1.xml" Id="R8b6952d262b14fe5" /><Relationship Type="http://schemas.openxmlformats.org/officeDocument/2006/relationships/slide" Target="/ppt/slides/slide2.xml" Id="R244876073aa24610" /><Relationship Type="http://schemas.openxmlformats.org/officeDocument/2006/relationships/slide" Target="/ppt/slides/slide3.xml" Id="Rf704a18ff71a4e3d" /><Relationship Type="http://schemas.openxmlformats.org/officeDocument/2006/relationships/slide" Target="/ppt/slides/slide4.xml" Id="Rc6e5e951d6104f71" /><Relationship Type="http://schemas.openxmlformats.org/officeDocument/2006/relationships/slide" Target="/ppt/slides/slide5.xml" Id="R7852101c1aa243f2" /><Relationship Type="http://schemas.openxmlformats.org/officeDocument/2006/relationships/slide" Target="/ppt/slides/slide6.xml" Id="Rf18161774221468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b51e9fe083f474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eb19a98a66e47a4" /><Relationship Type="http://schemas.openxmlformats.org/officeDocument/2006/relationships/notesMaster" Target="/ppt/notesMasters/notesMaster1.xml" Id="R547d888c751543e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7ac0ebe21e24d58" /><Relationship Type="http://schemas.openxmlformats.org/officeDocument/2006/relationships/notesMaster" Target="/ppt/notesMasters/notesMaster1.xml" Id="R08eb8a6e3aff409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f6326624f024ad0" /><Relationship Type="http://schemas.openxmlformats.org/officeDocument/2006/relationships/notesMaster" Target="/ppt/notesMasters/notesMaster1.xml" Id="R8750a405bd1a491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d41cc2ff1864855" /><Relationship Type="http://schemas.openxmlformats.org/officeDocument/2006/relationships/notesMaster" Target="/ppt/notesMasters/notesMaster1.xml" Id="R393594207e6e4a1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59db247cb064d09" /><Relationship Type="http://schemas.openxmlformats.org/officeDocument/2006/relationships/notesMaster" Target="/ppt/notesMasters/notesMaster1.xml" Id="R04ef4be9d7c44d2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33ea256b56b453b" /><Relationship Type="http://schemas.openxmlformats.org/officeDocument/2006/relationships/notesMaster" Target="/ppt/notesMasters/notesMaster1.xml" Id="R2759aea4dd5946b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Microsoft — Big data architectures https://learn.microsoft.com/en-us/azure/architecture/databases/guide/big-data-architectures Samenvatting: de referentie beschrijft logische componenten voor onder meer opslag, verwerking en analyse. Een oplossing hoeft niet alle componenten te bevatten. De EAW-uitwerking schrijft geen Azure-producten of big-data-architectuur voor. Geraadpleegd 20 september 2026.</a:t>
            </a:r>
          </a:p>
          <a:p xmlns:a="http://schemas.openxmlformats.org/drawingml/2006/main">
            <a:r>
              <a:t>Zones drukken verantwoordelijkheid en gegevensstatus uit. Hun beveiliging vraagt eigen ontwerp en bewijs.</a:t>
            </a:r>
          </a:p>
          <a:p xmlns:a="http://schemas.openxmlformats.org/drawingml/2006/main">
            <a:r>
              <a:t>QC-01 Gebruik en scope zijn aan de benodigde diensten gekoppeld.</a:t>
            </a:r>
          </a:p>
          <a:p xmlns:a="http://schemas.openxmlformats.org/drawingml/2006/main">
            <a:r>
              <a:t>QC-02 Elke SV heeft input, output, verantwoordelijke en afnemer.</a:t>
            </a:r>
          </a:p>
          <a:p xmlns:a="http://schemas.openxmlformats.org/drawingml/2006/main">
            <a:r>
              <a:t>QC-03 Zones hebben een betekenis die geen onbewezen fysieke isolatie claimt.</a:t>
            </a:r>
          </a:p>
          <a:p xmlns:a="http://schemas.openxmlformats.org/drawingml/2006/main">
            <a:r>
              <a:t>QC-04 Datastromen en beheerrelaties hebben verschillende, verklaarde labels.</a:t>
            </a:r>
          </a:p>
          <a:p xmlns:a="http://schemas.openxmlformats.org/drawingml/2006/main">
            <a:r>
              <a:t>QC-05 Contract- en modelversies zijn traceerbaar.</a:t>
            </a:r>
          </a:p>
          <a:p xmlns:a="http://schemas.openxmlformats.org/drawingml/2006/main">
            <a:r>
              <a:t>QC-06 Kwaliteit, lifecycle, toegang en metadata hebben een eigenaar.</a:t>
            </a:r>
          </a:p>
          <a:p xmlns:a="http://schemas.openxmlformats.org/drawingml/2006/main">
            <a:r>
              <a:t>QC-07 Eisen noemen scenario, meetpunt, verificatie en status.</a:t>
            </a:r>
          </a:p>
          <a:p xmlns:a="http://schemas.openxmlformats.org/drawingml/2006/main">
            <a:r>
              <a:t>QC-08 Herstelroutes en de gevolgen van een ontbrekende dienst zijn zichtbaar.</a:t>
            </a:r>
          </a:p>
          <a:p xmlns:a="http://schemas.openxmlformats.org/drawingml/2006/main">
            <a:r>
              <a:t>QC-09 Leverancierskeuzes en fysieke topologie zijn onderscheiden van logische diensten.</a:t>
            </a:r>
          </a:p>
          <a:p xmlns:a="http://schemas.openxmlformats.org/drawingml/2006/main">
            <a:r>
              <a:t>QC-10 Open punten hebben effect, eigenaarstatus en vervolgactie.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Microsoft — Big data architectures https://learn.microsoft.com/en-us/azure/architecture/databases/guide/big-data-architectures Samenvatting: de referentie beschrijft logische componenten voor onder meer opslag, verwerking en analyse. Een oplossing hoeft niet alle componenten te bevatten. De EAW-uitwerking schrijft geen Azure-producten of big-data-architectuur voor. Geraadpleegd 20 september 2026.</a:t>
            </a:r>
          </a:p>
          <a:p xmlns:a="http://schemas.openxmlformats.org/drawingml/2006/main">
            <a:r>
              <a:t>Logische diensten zijn geen gekozen softwareproducten. Inhoudelijk eigenaarschap blijft expliciet.</a:t>
            </a:r>
          </a:p>
          <a:p xmlns:a="http://schemas.openxmlformats.org/drawingml/2006/main">
            <a:r>
              <a:t>QC-01 Gebruik en scope zijn aan de benodigde diensten gekoppeld.</a:t>
            </a:r>
          </a:p>
          <a:p xmlns:a="http://schemas.openxmlformats.org/drawingml/2006/main">
            <a:r>
              <a:t>QC-02 Elke SV heeft input, output, verantwoordelijke en afnemer.</a:t>
            </a:r>
          </a:p>
          <a:p xmlns:a="http://schemas.openxmlformats.org/drawingml/2006/main">
            <a:r>
              <a:t>QC-03 Zones hebben een betekenis die geen onbewezen fysieke isolatie claimt.</a:t>
            </a:r>
          </a:p>
          <a:p xmlns:a="http://schemas.openxmlformats.org/drawingml/2006/main">
            <a:r>
              <a:t>QC-04 Datastromen en beheerrelaties hebben verschillende, verklaarde labels.</a:t>
            </a:r>
          </a:p>
          <a:p xmlns:a="http://schemas.openxmlformats.org/drawingml/2006/main">
            <a:r>
              <a:t>QC-05 Contract- en modelversies zijn traceerbaar.</a:t>
            </a:r>
          </a:p>
          <a:p xmlns:a="http://schemas.openxmlformats.org/drawingml/2006/main">
            <a:r>
              <a:t>QC-06 Kwaliteit, lifecycle, toegang en metadata hebben een eigenaar.</a:t>
            </a:r>
          </a:p>
          <a:p xmlns:a="http://schemas.openxmlformats.org/drawingml/2006/main">
            <a:r>
              <a:t>QC-07 Eisen noemen scenario, meetpunt, verificatie en status.</a:t>
            </a:r>
          </a:p>
          <a:p xmlns:a="http://schemas.openxmlformats.org/drawingml/2006/main">
            <a:r>
              <a:t>QC-08 Herstelroutes en de gevolgen van een ontbrekende dienst zijn zichtbaar.</a:t>
            </a:r>
          </a:p>
          <a:p xmlns:a="http://schemas.openxmlformats.org/drawingml/2006/main">
            <a:r>
              <a:t>QC-09 Leverancierskeuzes en fysieke topologie zijn onderscheiden van logische diensten.</a:t>
            </a:r>
          </a:p>
          <a:p xmlns:a="http://schemas.openxmlformats.org/drawingml/2006/main">
            <a:r>
              <a:t>QC-10 Open punten hebben effect, eigenaarstatus en vervolgactie.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Microsoft — Big data architectures https://learn.microsoft.com/en-us/azure/architecture/databases/guide/big-data-architectures Samenvatting: de referentie beschrijft logische componenten voor onder meer opslag, verwerking en analyse. Een oplossing hoeft niet alle componenten te bevatten. De EAW-uitwerking schrijft geen Azure-producten of big-data-architectuur voor. Geraadpleegd 20 september 2026.</a:t>
            </a:r>
          </a:p>
          <a:p xmlns:a="http://schemas.openxmlformats.org/drawingml/2006/main">
            <a:r>
              <a:t>Label het soort relatie. Catalogisering en datalevering hebben verschillende betekenis.</a:t>
            </a:r>
          </a:p>
          <a:p xmlns:a="http://schemas.openxmlformats.org/drawingml/2006/main">
            <a:r>
              <a:t>QC-01 Gebruik en scope zijn aan de benodigde diensten gekoppeld.</a:t>
            </a:r>
          </a:p>
          <a:p xmlns:a="http://schemas.openxmlformats.org/drawingml/2006/main">
            <a:r>
              <a:t>QC-02 Elke SV heeft input, output, verantwoordelijke en afnemer.</a:t>
            </a:r>
          </a:p>
          <a:p xmlns:a="http://schemas.openxmlformats.org/drawingml/2006/main">
            <a:r>
              <a:t>QC-03 Zones hebben een betekenis die geen onbewezen fysieke isolatie claimt.</a:t>
            </a:r>
          </a:p>
          <a:p xmlns:a="http://schemas.openxmlformats.org/drawingml/2006/main">
            <a:r>
              <a:t>QC-04 Datastromen en beheerrelaties hebben verschillende, verklaarde labels.</a:t>
            </a:r>
          </a:p>
          <a:p xmlns:a="http://schemas.openxmlformats.org/drawingml/2006/main">
            <a:r>
              <a:t>QC-05 Contract- en modelversies zijn traceerbaar.</a:t>
            </a:r>
          </a:p>
          <a:p xmlns:a="http://schemas.openxmlformats.org/drawingml/2006/main">
            <a:r>
              <a:t>QC-06 Kwaliteit, lifecycle, toegang en metadata hebben een eigenaar.</a:t>
            </a:r>
          </a:p>
          <a:p xmlns:a="http://schemas.openxmlformats.org/drawingml/2006/main">
            <a:r>
              <a:t>QC-07 Eisen noemen scenario, meetpunt, verificatie en status.</a:t>
            </a:r>
          </a:p>
          <a:p xmlns:a="http://schemas.openxmlformats.org/drawingml/2006/main">
            <a:r>
              <a:t>QC-08 Herstelroutes en de gevolgen van een ontbrekende dienst zijn zichtbaar.</a:t>
            </a:r>
          </a:p>
          <a:p xmlns:a="http://schemas.openxmlformats.org/drawingml/2006/main">
            <a:r>
              <a:t>QC-09 Leverancierskeuzes en fysieke topologie zijn onderscheiden van logische diensten.</a:t>
            </a:r>
          </a:p>
          <a:p xmlns:a="http://schemas.openxmlformats.org/drawingml/2006/main">
            <a:r>
              <a:t>QC-10 Open punten hebben effect, eigenaarstatus en vervolgactie.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Microsoft — Big data architectures https://learn.microsoft.com/en-us/azure/architecture/databases/guide/big-data-architectures Samenvatting: de referentie beschrijft logische componenten voor onder meer opslag, verwerking en analyse. Een oplossing hoeft niet alle componenten te bevatten. De EAW-uitwerking schrijft geen Azure-producten of big-data-architectuur voor. Geraadpleegd 20 september 2026.</a:t>
            </a:r>
          </a:p>
          <a:p xmlns:a="http://schemas.openxmlformats.org/drawingml/2006/main">
            <a:r>
              <a:t>Een eis zonder normbron blijft een voorstel. Een niet uitgevoerde proef blijft open.</a:t>
            </a:r>
          </a:p>
          <a:p xmlns:a="http://schemas.openxmlformats.org/drawingml/2006/main">
            <a:r>
              <a:t>QC-01 Gebruik en scope zijn aan de benodigde diensten gekoppeld.</a:t>
            </a:r>
          </a:p>
          <a:p xmlns:a="http://schemas.openxmlformats.org/drawingml/2006/main">
            <a:r>
              <a:t>QC-02 Elke SV heeft input, output, verantwoordelijke en afnemer.</a:t>
            </a:r>
          </a:p>
          <a:p xmlns:a="http://schemas.openxmlformats.org/drawingml/2006/main">
            <a:r>
              <a:t>QC-03 Zones hebben een betekenis die geen onbewezen fysieke isolatie claimt.</a:t>
            </a:r>
          </a:p>
          <a:p xmlns:a="http://schemas.openxmlformats.org/drawingml/2006/main">
            <a:r>
              <a:t>QC-04 Datastromen en beheerrelaties hebben verschillende, verklaarde labels.</a:t>
            </a:r>
          </a:p>
          <a:p xmlns:a="http://schemas.openxmlformats.org/drawingml/2006/main">
            <a:r>
              <a:t>QC-05 Contract- en modelversies zijn traceerbaar.</a:t>
            </a:r>
          </a:p>
          <a:p xmlns:a="http://schemas.openxmlformats.org/drawingml/2006/main">
            <a:r>
              <a:t>QC-06 Kwaliteit, lifecycle, toegang en metadata hebben een eigenaar.</a:t>
            </a:r>
          </a:p>
          <a:p xmlns:a="http://schemas.openxmlformats.org/drawingml/2006/main">
            <a:r>
              <a:t>QC-07 Eisen noemen scenario, meetpunt, verificatie en status.</a:t>
            </a:r>
          </a:p>
          <a:p xmlns:a="http://schemas.openxmlformats.org/drawingml/2006/main">
            <a:r>
              <a:t>QC-08 Herstelroutes en de gevolgen van een ontbrekende dienst zijn zichtbaar.</a:t>
            </a:r>
          </a:p>
          <a:p xmlns:a="http://schemas.openxmlformats.org/drawingml/2006/main">
            <a:r>
              <a:t>QC-09 Leverancierskeuzes en fysieke topologie zijn onderscheiden van logische diensten.</a:t>
            </a:r>
          </a:p>
          <a:p xmlns:a="http://schemas.openxmlformats.org/drawingml/2006/main">
            <a:r>
              <a:t>QC-10 Open punten hebben effect, eigenaarstatus en vervolgactie.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Microsoft — Big data architectures https://learn.microsoft.com/en-us/azure/architecture/databases/guide/big-data-architectures Samenvatting: de referentie beschrijft logische componenten voor onder meer opslag, verwerking en analyse. Een oplossing hoeft niet alle componenten te bevatten. De EAW-uitwerking schrijft geen Azure-producten of big-data-architectuur voor. Geraadpleegd 20 september 2026.</a:t>
            </a:r>
          </a:p>
          <a:p xmlns:a="http://schemas.openxmlformats.org/drawingml/2006/main">
            <a:r>
              <a:t>Platformacceptatie volgt pas na toetsing van kritische eisen en expliciet besluit.</a:t>
            </a:r>
          </a:p>
          <a:p xmlns:a="http://schemas.openxmlformats.org/drawingml/2006/main">
            <a:r>
              <a:t>QC-01 Gebruik en scope zijn aan de benodigde diensten gekoppeld.</a:t>
            </a:r>
          </a:p>
          <a:p xmlns:a="http://schemas.openxmlformats.org/drawingml/2006/main">
            <a:r>
              <a:t>QC-02 Elke SV heeft input, output, verantwoordelijke en afnemer.</a:t>
            </a:r>
          </a:p>
          <a:p xmlns:a="http://schemas.openxmlformats.org/drawingml/2006/main">
            <a:r>
              <a:t>QC-03 Zones hebben een betekenis die geen onbewezen fysieke isolatie claimt.</a:t>
            </a:r>
          </a:p>
          <a:p xmlns:a="http://schemas.openxmlformats.org/drawingml/2006/main">
            <a:r>
              <a:t>QC-04 Datastromen en beheerrelaties hebben verschillende, verklaarde labels.</a:t>
            </a:r>
          </a:p>
          <a:p xmlns:a="http://schemas.openxmlformats.org/drawingml/2006/main">
            <a:r>
              <a:t>QC-05 Contract- en modelversies zijn traceerbaar.</a:t>
            </a:r>
          </a:p>
          <a:p xmlns:a="http://schemas.openxmlformats.org/drawingml/2006/main">
            <a:r>
              <a:t>QC-06 Kwaliteit, lifecycle, toegang en metadata hebben een eigenaar.</a:t>
            </a:r>
          </a:p>
          <a:p xmlns:a="http://schemas.openxmlformats.org/drawingml/2006/main">
            <a:r>
              <a:t>QC-07 Eisen noemen scenario, meetpunt, verificatie en status.</a:t>
            </a:r>
          </a:p>
          <a:p xmlns:a="http://schemas.openxmlformats.org/drawingml/2006/main">
            <a:r>
              <a:t>QC-08 Herstelroutes en de gevolgen van een ontbrekende dienst zijn zichtbaar.</a:t>
            </a:r>
          </a:p>
          <a:p xmlns:a="http://schemas.openxmlformats.org/drawingml/2006/main">
            <a:r>
              <a:t>QC-09 Leverancierskeuzes en fysieke topologie zijn onderscheiden van logische diensten.</a:t>
            </a:r>
          </a:p>
          <a:p xmlns:a="http://schemas.openxmlformats.org/drawingml/2006/main">
            <a:r>
              <a:t>QC-10 Open punten hebben effect, eigenaarstatus en vervolgactie.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Microsoft — Big data architectures https://learn.microsoft.com/en-us/azure/architecture/databases/guide/big-data-architectures Samenvatting: de referentie beschrijft logische componenten voor onder meer opslag, verwerking en analyse. Een oplossing hoeft niet alle componenten te bevatten. De EAW-uitwerking schrijft geen Azure-producten of big-data-architectuur voor. Geraadpleegd 20 september 2026.</a:t>
            </a:r>
          </a:p>
          <a:p xmlns:a="http://schemas.openxmlformats.org/drawingml/2006/main">
            <a:r>
              <a:t>QC-nummers verwijzen naar de criteria in het artikel. Fictieve ontwerpcontrole is geen externe onafhankelijke review.</a:t>
            </a:r>
          </a:p>
          <a:p xmlns:a="http://schemas.openxmlformats.org/drawingml/2006/main">
            <a:r>
              <a:t>QC-01 Gebruik en scope zijn aan de benodigde diensten gekoppeld.</a:t>
            </a:r>
          </a:p>
          <a:p xmlns:a="http://schemas.openxmlformats.org/drawingml/2006/main">
            <a:r>
              <a:t>QC-02 Elke SV heeft input, output, verantwoordelijke en afnemer.</a:t>
            </a:r>
          </a:p>
          <a:p xmlns:a="http://schemas.openxmlformats.org/drawingml/2006/main">
            <a:r>
              <a:t>QC-03 Zones hebben een betekenis die geen onbewezen fysieke isolatie claimt.</a:t>
            </a:r>
          </a:p>
          <a:p xmlns:a="http://schemas.openxmlformats.org/drawingml/2006/main">
            <a:r>
              <a:t>QC-04 Datastromen en beheerrelaties hebben verschillende, verklaarde labels.</a:t>
            </a:r>
          </a:p>
          <a:p xmlns:a="http://schemas.openxmlformats.org/drawingml/2006/main">
            <a:r>
              <a:t>QC-05 Contract- en modelversies zijn traceerbaar.</a:t>
            </a:r>
          </a:p>
          <a:p xmlns:a="http://schemas.openxmlformats.org/drawingml/2006/main">
            <a:r>
              <a:t>QC-06 Kwaliteit, lifecycle, toegang en metadata hebben een eigenaar.</a:t>
            </a:r>
          </a:p>
          <a:p xmlns:a="http://schemas.openxmlformats.org/drawingml/2006/main">
            <a:r>
              <a:t>QC-07 Eisen noemen scenario, meetpunt, verificatie en status.</a:t>
            </a:r>
          </a:p>
          <a:p xmlns:a="http://schemas.openxmlformats.org/drawingml/2006/main">
            <a:r>
              <a:t>QC-08 Herstelroutes en de gevolgen van een ontbrekende dienst zijn zichtbaar.</a:t>
            </a:r>
          </a:p>
          <a:p xmlns:a="http://schemas.openxmlformats.org/drawingml/2006/main">
            <a:r>
              <a:t>QC-09 Leverancierskeuzes en fysieke topologie zijn onderscheiden van logische diensten.</a:t>
            </a:r>
          </a:p>
          <a:p xmlns:a="http://schemas.openxmlformats.org/drawingml/2006/main">
            <a:r>
              <a:t>QC-10 Open punten hebben effect, eigenaarstatus en vervolgactie.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20d2206d03460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b57fb325e064050" /><Relationship Type="http://schemas.openxmlformats.org/officeDocument/2006/relationships/slideLayout" Target="/ppt/slideLayouts/slideLayout1.xml" Id="Rb3824d29b46c4b2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3824d29b46c4b2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f0eb007ccf4014" /><Relationship Type="http://schemas.openxmlformats.org/officeDocument/2006/relationships/notesSlide" Target="/ppt/notesSlides/notesSlide1.xml" Id="R17501c80feaa4e7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96275be9e04ac5" /><Relationship Type="http://schemas.openxmlformats.org/officeDocument/2006/relationships/notesSlide" Target="/ppt/notesSlides/notesSlide2.xml" Id="R69dc2cfc63fb4ec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4af43a99f24aa5" /><Relationship Type="http://schemas.openxmlformats.org/officeDocument/2006/relationships/notesSlide" Target="/ppt/notesSlides/notesSlide3.xml" Id="Re856f5c6baa8446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40dfcbae3d44e8" /><Relationship Type="http://schemas.openxmlformats.org/officeDocument/2006/relationships/notesSlide" Target="/ppt/notesSlides/notesSlide4.xml" Id="Ra78e670e0c55462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4330e9cce04d4c" /><Relationship Type="http://schemas.openxmlformats.org/officeDocument/2006/relationships/notesSlide" Target="/ppt/notesSlides/notesSlide5.xml" Id="R0a5c5c4a802a431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9db26c290b4d04" /><Relationship Type="http://schemas.openxmlformats.org/officeDocument/2006/relationships/notesSlide" Target="/ppt/notesSlides/notesSlide6.xml" Id="Rc0cea652dabe4fc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64335F-6AB0-46DB-B16B-479ABECAD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Platformcontext en zones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E4092C-C587-49A3-AD04-22D8692CC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Platform Architecture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F1B7D6-A6F5-47A8-B334-C7B765CA0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SV-01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Ontvangst / Z-01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A97FAA-E7CA-4DC2-BCC6-0172B1F73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SV-02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Validatie / Z-01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7B4A34-E04E-43A9-8216-2C9B91E9D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SV-03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Publicatie / Z-02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826A67-C2FD-4439-B5D7-6E3D469B5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2809875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SV-04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Herstelregistratie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89542E-E9F1-4985-A89C-09A7EB4DA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SV-05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Catalogus</a:t>
            </a:r>
          </a:p>
        </p:txBody>
      </p:sp>
      <p:cxnSp>
        <p:nvCxnSpPr>
          <p:cNvPr id="28" name=""/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>
            <a:off x="3562350" y="2085975"/>
            <a:ext cx="2762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29" name=""/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9277350" y="2085975"/>
            <a:ext cx="2762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30" name=""/>
          <p:cNvCxnSpPr>
            <a:stCxn xmlns:a="http://schemas.openxmlformats.org/drawingml/2006/main" id="4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9277350" y="2085975"/>
            <a:ext cx="2762250" cy="1095375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31" name=""/>
          <p:cNvCxnSpPr>
            <a:stCxn xmlns:a="http://schemas.openxmlformats.org/drawingml/2006/main" id="7" idx="0"/>
            <a:endCxn xmlns:a="http://schemas.openxmlformats.org/drawingml/2006/main" id="3" idx="2"/>
          </p:cNvCxnSpPr>
          <p:nvPr/>
        </p:nvCxnSpPr>
        <p:spPr>
          <a:xfrm xmlns:a="http://schemas.openxmlformats.org/drawingml/2006/main" flipV="1">
            <a:off x="2085975" y="2457450"/>
            <a:ext cx="0" cy="3524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32" name=""/>
          <p:cNvCxnSpPr>
            <a:stCxn xmlns:a="http://schemas.openxmlformats.org/drawingml/2006/main" id="7" idx="0"/>
            <a:endCxn xmlns:a="http://schemas.openxmlformats.org/drawingml/2006/main" id="5" idx="2"/>
          </p:cNvCxnSpPr>
          <p:nvPr/>
        </p:nvCxnSpPr>
        <p:spPr>
          <a:xfrm xmlns:a="http://schemas.openxmlformats.org/drawingml/2006/main" flipV="1">
            <a:off x="2085975" y="2457450"/>
            <a:ext cx="11430000" cy="352425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B87CFE-77BA-4601-B252-3480A87C1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1657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Relaties: 1–2 gegevens / 2–3 geaccepteerd / 2–4 afgewezen / 5–1 metadata / 5–3 metadata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8489F2-2455-4692-ADA7-DEC33D603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F3383D-C9CA-44CF-8472-E17289D6A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00F118-366A-4577-929E-5936699B3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0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7852F2-A602-4F70-A988-47072F465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06275" y="260032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185D09-C9FE-41BE-B25A-15D06F82D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60032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5</a:t>
            </a:r>
          </a:p>
        </p:txBody>
      </p:sp>
      <p:graphicFrame>
        <p:nvGraphicFramePr>
          <p:cNvPr id="39" name=""/>
          <p:cNvGraphicFramePr/>
          <p:nvPr/>
        </p:nvGraphicFramePr>
        <p:xfrm>
          <a:off xmlns:a="http://schemas.openxmlformats.org/drawingml/2006/main" x="609600" y="4143375"/>
          <a:ext xmlns:a="http://schemas.openxmlformats.org/drawingml/2006/main" cx="17068800" cy="5238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PA / model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PA-01 v1.0; 20-09-2026; fictieve data-architect; ontwerp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Gebruik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Ochtendwerkverdeling Noordhaven; dagelijkse complete snapshot EX-01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Z-01 Ontvangst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Ontvangen en controleren vóór publicatie; geen direct gebruik door Werkvoorraad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Z-02 Publicatie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Alleen geaccepteerde snapshot; Werkvoorraad gebruikt SV-03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Bron / contract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Domein Aanvraag; BR-01; CT-01 v1.0; DEMO-LM v1.0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Buiten scope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Cloudvendor, netwerk en sizing later; zonegrens bewijst geen fysieke beveiliging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7CA09C-19F3-4431-BE0C-40999C968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1 van 6</a:t>
            </a:r>
          </a:p>
        </p:txBody>
      </p:sp>
    </p:spTree>
    <p:extLst>
      <p:ext uri="{BB962C8B-B14F-4D97-AF65-F5344CB8AC3E}">
        <p14:creationId xmlns:p14="http://schemas.microsoft.com/office/powerpoint/2010/main" val="16682117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0C37E2-21B8-4FA1-BE42-2377F6121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Logische diensten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9D05D0-7FEF-40E4-836C-DC9882DD0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Platform Architecture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BA0D3F-7AA0-481E-9A7E-5AB97805D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Logische diensten zijn geen gekozen softwareproducten. Inhoudelijk eigenaarschap blijft expliciet.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SV-01 Ontvangst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CT-01 snapshot in; ontvangststatus uit; platformteam voorgesteld; SV-02 afnemer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SV-02 Validatie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Set + manifest in; geaccepteerd/afgewezen uit; regels bij data-owner; SV-03/SV-04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SV-03 Werkvoorraad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Geaccepteerde set in; leesmodel uit; afnemerteam voorgesteld; medewerkers Werkvoorraad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SV-04 Herstelregistratie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Afwijzing in; herstelzaak + bewijs uit; Bronteam voorgesteld; SV-01 voor herlevering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SV-05 Catalogus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CT/modelversies in; herleidbare verwijzing uit; datasteward voorgesteld; SV-01..04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Exploitatie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Platformeigenaar voorgesteld voor exploitatie; mandaat en beschikbaarheidsnorm open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95BA0B-83DA-438F-9A34-D141C8A20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44D599-B91A-474C-9087-020942905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2 van 6</a:t>
            </a:r>
          </a:p>
        </p:txBody>
      </p:sp>
    </p:spTree>
    <p:extLst>
      <p:ext uri="{BB962C8B-B14F-4D97-AF65-F5344CB8AC3E}">
        <p14:creationId xmlns:p14="http://schemas.microsoft.com/office/powerpoint/2010/main" val="136139068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65EBED-F0C6-4B1F-8CC4-3AC2D0E23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Afhankelijkheden en controls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D00F9A-7393-4FD8-A300-38107EC84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Platform Architecture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4D7035-19F5-450F-9758-0AF7FFCD3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Label het soort relatie. Catalogisering en datalevering hebben verschillende betekenis.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DP-01 Gegevens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BR-01 naar SV-01 naar SV-02; snapshot CT-01; ontvangst geregistreerd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DP-02 Publicatie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SV-02 naar SV-03 alleen bij volledige set en unieke sleutels; data-owner bepaalt regel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DP-03 Afwijzing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SV-02 naar SV-04; foutreden en snapshot-id; Bronteam beslist herlevering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DP-04 Metadata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SV-05 beschrijft SV-01..04; CT-01/DEMO-LM versie; geen kopie van alle brondata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Toegang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Werkvoorraad leest SV-03; toegangsontwerp Security vereist; nog onbeproefd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Lifecycle / kwaliteit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DEMO-LC bepaalt bewaring; DEMO-DQ bepaalt volledigheid; beide als casusinput, bewaartermijn open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C56A63-A2A4-4F45-AD2F-E885DFC73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5B47B8-AF51-42EB-A78B-44BF27078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3 van 6</a:t>
            </a:r>
          </a:p>
        </p:txBody>
      </p:sp>
    </p:spTree>
    <p:extLst>
      <p:ext uri="{BB962C8B-B14F-4D97-AF65-F5344CB8AC3E}">
        <p14:creationId xmlns:p14="http://schemas.microsoft.com/office/powerpoint/2010/main" val="163326122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F2E2F5-4A9B-47B1-8BF1-F39167062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Eisen en verificatie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8F7062-F153-4F94-A24A-153D30534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Platform Architecture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1185AB-F679-4541-A4E7-E2290A20E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Een eis zonder normbron blijft een voorstel. Een niet uitgevoerde proef blijft open.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NR-01 Actualiteit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Gebruiker ziet snapshotpeil in SV-03; exacte versheidseis open; UI-/leveringstest gepland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NR-02 Compleetheid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SV-03 publiceert geen halve set; data-owner voorgesteld; test ontbrekend record tegen manifest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NR-03 Herstel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Vorige geaccepteerde set beschikbaar houden; RTO/RPO open; herstelproef bij platformteam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NR-04 Toegang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Alleen toegewezen Werkvoorraad-rol; Security moet bevestigen; positieve/negatieve toegangstest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NR-05 Observatie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Afwijzing/gemiste levering zichtbaar; exploitatie ontvangt signaal; responsnorm open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Kosten / capaciteit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Niet geraamd; volumes en gebruikers eerst meten; geen leveranciersprijs of SLA geclaimd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C670EA-B9BC-41BA-8557-A493AB686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66AAE7-3201-49A9-BBE9-D21612C44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4 van 6</a:t>
            </a:r>
          </a:p>
        </p:txBody>
      </p:sp>
    </p:spTree>
    <p:extLst>
      <p:ext uri="{BB962C8B-B14F-4D97-AF65-F5344CB8AC3E}">
        <p14:creationId xmlns:p14="http://schemas.microsoft.com/office/powerpoint/2010/main" val="11523135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BA6F12-5545-49F8-A78B-FAF59546F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Ontwerpkeuze en overdracht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B8CDB9-50D8-449C-8246-1A243F546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Platform Architecture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080FC0-CC4E-43EA-B260-6E998DC5D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Platformacceptatie volgt pas na toetsing van kritische eisen en expliciet besluit.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DD-PA-01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Publiceren ná validatie; alternatief direct bronbestand lezen afgewezen als ontwerpvoorkeur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Onderbouwing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CT-01 en RF-01 fictief ontwerp; geen productievolumes of operationeel bewijs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IS-PA-01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Servicewaarden open; afnemer/platformteam stellen NR-baseline vast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IS-PA-02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Beveiligings- en lifecycleontwerp open; Security/data-owner leveren input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Technische overdracht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Solution/Cloud/Infrastructure: SV/DP/NR; implementatiekeuzes na toetsing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Wijziging / review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Nieuw gebruik of CT-wijziging heropent review; gap-analyse en DD-01 beoordelen gevolgen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5C013F-7E4D-49D8-A1EC-08FADCBCF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52B4A8-0B21-4F77-AC3C-1B7FAB911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5 van 6</a:t>
            </a:r>
          </a:p>
        </p:txBody>
      </p:sp>
    </p:spTree>
    <p:extLst>
      <p:ext uri="{BB962C8B-B14F-4D97-AF65-F5344CB8AC3E}">
        <p14:creationId xmlns:p14="http://schemas.microsoft.com/office/powerpoint/2010/main" val="84076676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23644F-F1E1-4F0A-A8A4-BB1603988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Review en samenhang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DD9015-FCBD-4C51-9BEC-64DBD2129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Platform Architecture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AE6B34-6B2D-49F8-A424-3FF45DE37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QC-nummers verwijzen naar de criteria in het artikel. Fictieve ontwerpcontrole is geen externe onafhankelijke review.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QC-01 t/m QC-05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Ontwerpcontrole: eerste vijf criteria ingevuld op pagina 1–4; open casusbewijs expliciet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QC-06 t/m QC-10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Ontwerpcontrole: gevolgen, mandaat, status en herijking ingevuld; geen productieacceptatie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Bronmodellen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DEMO-CASE/DEMO-LM/DEMO-LC/DEMO-DQ v1.0; fictieve inputs; geen echte organisatiebronnen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Productrelaties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data integration distribution model; data domain ownership model; data quality model; data lifecycle model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Reviewer / datum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data-architect; 20-09-2026; ontwerpcontrole; operationele bewijs- en mandaatvragen open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Conclusie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Casusontwerp ter beoordeling; eerst genoemde open punten sluiten vóór operationele acceptatie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88B52F-1056-40AD-A9F5-AE67990FB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7F7006-2CDC-40F0-BCF7-E6589606C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6 van 6</a:t>
            </a:r>
          </a:p>
        </p:txBody>
      </p:sp>
    </p:spTree>
    <p:extLst>
      <p:ext uri="{BB962C8B-B14F-4D97-AF65-F5344CB8AC3E}">
        <p14:creationId xmlns:p14="http://schemas.microsoft.com/office/powerpoint/2010/main" val="140707924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2026-09-20T07:34:49.7830000Z</dcterms:created>
  <dcterms:modified xsi:type="dcterms:W3CDTF">2026-09-20T07:34:49.7830000Z</dcterms:modified>
</coreProperties>
</file>