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28600"/>
            <a:ext cx="113385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B2D40"/>
                </a:solidFill>
              </a:defRPr>
            </a:pPr>
            <a:r>
              <a:t>Data Lifecycle Model — Lifecyclekaart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77240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37E"/>
                </a:solidFill>
              </a:defRPr>
            </a:pPr>
            <a:r>
              <a:t>View 1 · toestanden en voorwaardelijke overgangen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6492240"/>
            <a:ext cx="2194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7E"/>
                </a:solidFill>
              </a:defRPr>
            </a:pPr>
            <a:r>
              <a:t>Data Lifecycle Model · v1.0 · Template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2057400"/>
            <a:ext cx="1508760" cy="960120"/>
          </a:xfrm>
          <a:prstGeom prst="roundRect">
            <a:avLst/>
          </a:prstGeom>
          <a:solidFill>
            <a:srgbClr val="F2F5F7"/>
          </a:solidFill>
          <a:ln>
            <a:solidFill>
              <a:srgbClr val="246F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1">
                <a:solidFill>
                  <a:srgbClr val="191F24"/>
                </a:solidFill>
              </a:defRPr>
            </a:pPr>
            <a:r>
              <a:t>ST-01</a:t>
            </a:r>
            <a:br/>
            <a:r>
              <a:t>Ontvangen/gemaakt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77440" y="2057400"/>
            <a:ext cx="1508760" cy="960120"/>
          </a:xfrm>
          <a:prstGeom prst="roundRect">
            <a:avLst/>
          </a:prstGeom>
          <a:solidFill>
            <a:srgbClr val="F2F5F7"/>
          </a:solidFill>
          <a:ln>
            <a:solidFill>
              <a:srgbClr val="246F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1">
                <a:solidFill>
                  <a:srgbClr val="191F24"/>
                </a:solidFill>
              </a:defRPr>
            </a:pPr>
            <a:r>
              <a:t>ST-02</a:t>
            </a:r>
            <a:br/>
            <a:r>
              <a:t>Actief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97680" y="2057400"/>
            <a:ext cx="1508760" cy="960120"/>
          </a:xfrm>
          <a:prstGeom prst="roundRect">
            <a:avLst/>
          </a:prstGeom>
          <a:solidFill>
            <a:srgbClr val="F2F5F7"/>
          </a:solidFill>
          <a:ln>
            <a:solidFill>
              <a:srgbClr val="246F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1">
                <a:solidFill>
                  <a:srgbClr val="191F24"/>
                </a:solidFill>
              </a:defRPr>
            </a:pPr>
            <a:r>
              <a:t>ST-03</a:t>
            </a:r>
            <a:br/>
            <a:r>
              <a:t>Niet-actief bewaard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57400"/>
            <a:ext cx="1508760" cy="960120"/>
          </a:xfrm>
          <a:prstGeom prst="roundRect">
            <a:avLst/>
          </a:prstGeom>
          <a:solidFill>
            <a:srgbClr val="F2F5F7"/>
          </a:solidFill>
          <a:ln>
            <a:solidFill>
              <a:srgbClr val="246F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1">
                <a:solidFill>
                  <a:srgbClr val="191F24"/>
                </a:solidFill>
              </a:defRPr>
            </a:pPr>
            <a:r>
              <a:t>ST-04</a:t>
            </a:r>
            <a:br/>
            <a:r>
              <a:t>Gearchiveerd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0" y="2057400"/>
            <a:ext cx="1508760" cy="960120"/>
          </a:xfrm>
          <a:prstGeom prst="roundRect">
            <a:avLst/>
          </a:prstGeom>
          <a:solidFill>
            <a:srgbClr val="F2F5F7"/>
          </a:solidFill>
          <a:ln>
            <a:solidFill>
              <a:srgbClr val="246F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1">
                <a:solidFill>
                  <a:srgbClr val="191F24"/>
                </a:solidFill>
              </a:defRPr>
            </a:pPr>
            <a:r>
              <a:t>ST-05</a:t>
            </a:r>
            <a:br/>
            <a:r>
              <a:t>Verwijdering in uitvoering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149840" y="2057400"/>
            <a:ext cx="1508760" cy="960120"/>
          </a:xfrm>
          <a:prstGeom prst="roundRect">
            <a:avLst/>
          </a:prstGeom>
          <a:solidFill>
            <a:srgbClr val="F2F5F7"/>
          </a:solidFill>
          <a:ln>
            <a:solidFill>
              <a:srgbClr val="246F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1">
                <a:solidFill>
                  <a:srgbClr val="191F24"/>
                </a:solidFill>
              </a:defRPr>
            </a:pPr>
            <a:r>
              <a:t>ST-06</a:t>
            </a:r>
            <a:br/>
            <a:r>
              <a:t>Verwijderd binnen scope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011680" y="2537460"/>
            <a:ext cx="365760" cy="0"/>
          </a:xfrm>
          <a:prstGeom prst="line">
            <a:avLst/>
          </a:prstGeom>
          <a:ln w="19050">
            <a:solidFill>
              <a:srgbClr val="246F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11680" y="2354580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37E"/>
                </a:solidFill>
              </a:defRPr>
            </a:pPr>
            <a:r>
              <a:t>T-01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886200" y="2537460"/>
            <a:ext cx="411480" cy="0"/>
          </a:xfrm>
          <a:prstGeom prst="line">
            <a:avLst/>
          </a:prstGeom>
          <a:ln w="19050">
            <a:solidFill>
              <a:srgbClr val="246F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09060" y="2354580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37E"/>
                </a:solidFill>
              </a:defRPr>
            </a:pPr>
            <a:r>
              <a:t>T-02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806440" y="2537460"/>
            <a:ext cx="411480" cy="0"/>
          </a:xfrm>
          <a:prstGeom prst="line">
            <a:avLst/>
          </a:prstGeom>
          <a:ln w="19050">
            <a:solidFill>
              <a:srgbClr val="246F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829300" y="2354580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37E"/>
                </a:solidFill>
              </a:defRPr>
            </a:pPr>
            <a:r>
              <a:t>T-03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806440" y="2537460"/>
            <a:ext cx="2423160" cy="0"/>
          </a:xfrm>
          <a:prstGeom prst="line">
            <a:avLst/>
          </a:prstGeom>
          <a:ln w="19050">
            <a:solidFill>
              <a:srgbClr val="246F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35140" y="2354580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37E"/>
                </a:solidFill>
              </a:defRPr>
            </a:pPr>
            <a:r>
              <a:t>T-04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726680" y="2537460"/>
            <a:ext cx="502920" cy="0"/>
          </a:xfrm>
          <a:prstGeom prst="line">
            <a:avLst/>
          </a:prstGeom>
          <a:ln w="19050">
            <a:solidFill>
              <a:srgbClr val="246F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795260" y="2354580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37E"/>
                </a:solidFill>
              </a:defRPr>
            </a:pPr>
            <a:r>
              <a:t>T-04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9738360" y="2537460"/>
            <a:ext cx="411480" cy="0"/>
          </a:xfrm>
          <a:prstGeom prst="line">
            <a:avLst/>
          </a:prstGeom>
          <a:ln w="19050">
            <a:solidFill>
              <a:srgbClr val="246F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761220" y="2354580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37E"/>
                </a:solidFill>
              </a:defRPr>
            </a:pPr>
            <a:r>
              <a:t>T-05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977639"/>
            <a:ext cx="1078992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6673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300" b="0">
                <a:solidFill>
                  <a:srgbClr val="191F24"/>
                </a:solidFill>
              </a:defRPr>
            </a:pPr>
            <a:r>
              <a:t>ST-04 is optioneel. Gebruik/delen zijn activiteiten binnen voorwaarden. Een getekende route bewijst niet dat de overgang is toegestaan of uitgevoerd.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" y="1234440"/>
            <a:ext cx="1078992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6673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200" b="0">
                <a:solidFill>
                  <a:srgbClr val="191F24"/>
                </a:solidFill>
              </a:defRPr>
            </a:pPr>
            <a:r>
              <a:t>Gegevenstype: [code + naam] · Domein/entiteit: [referentie] · perspectief: [bestaand/beoogd] · peildatum: [datum]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28600"/>
            <a:ext cx="113385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B2D40"/>
                </a:solidFill>
              </a:defRPr>
            </a:pPr>
            <a:r>
              <a:t>Data Lifecycle Model — Gegevenstype en gebruik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77240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37E"/>
                </a:solidFill>
              </a:defRPr>
            </a:pPr>
            <a:r>
              <a:t>View 2 · Lifecycleregister · pagina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6492240"/>
            <a:ext cx="2194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7E"/>
                </a:solidFill>
              </a:defRPr>
            </a:pPr>
            <a:r>
              <a:t>Data Lifecycle Model · v1.0 · Template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234440"/>
          <a:ext cx="1106424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120"/>
                <a:gridCol w="5532120"/>
              </a:tblGrid>
              <a:tr h="45720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Veld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Invulling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Code + naam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[code + naam]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Betekenis / scope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[betekenis / scope]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Domein + entiteit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[domein + concept/entiteit]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Perspectief + versie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[perspectief] · v1.0 · [peildatum]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Doel / noodzaak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[doel/noodzaak]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Gebruik / ontvangers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[toegestaan gebruik + ontvangers/beperkingen]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Besluitrol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[besluitrol]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Uitvoering / verificatie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[uitvoeringsrol] / [verificatierol]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Beleidsbron + versie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[bron + versie]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Bewijsstatus / issues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91F24"/>
                          </a:solidFill>
                        </a:defRPr>
                      </a:pPr>
                      <a:r>
                        <a:t>[bewijsstatus + open issues]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28600"/>
            <a:ext cx="113385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B2D40"/>
                </a:solidFill>
              </a:defRPr>
            </a:pPr>
            <a:r>
              <a:t>Data Lifecycle Model — Overgangen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77240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37E"/>
                </a:solidFill>
              </a:defRPr>
            </a:pPr>
            <a:r>
              <a:t>View 2 · Lifecycleregister · pagina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6492240"/>
            <a:ext cx="2194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7E"/>
                </a:solidFill>
              </a:defRPr>
            </a:pPr>
            <a:r>
              <a:t>Data Lifecycle Model · v1.0 · Template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11480" y="1325880"/>
          <a:ext cx="1138428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070"/>
                <a:gridCol w="2846070"/>
                <a:gridCol w="2846070"/>
                <a:gridCol w="2846070"/>
              </a:tblGrid>
              <a:tr h="746760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Code / route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Gebeurtenis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Voorwaarde en besluitrol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Verwacht bewijs / restpunt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T-01 ST-01→02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[gebeurtenis]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[voorwaarde + besluitrol]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[bewijs/restpunt]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T-02 ST-02→03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[gebeurtenis]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[voorwaarde + besluitrol]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[bewijs/restpunt]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T-03 ST-03→04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[gebeurtenis]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[voorwaarde + besluitrol]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[bewijs/restpunt]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T-04 ST-01/02/03/04→05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[gebeurtenis]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[voorwaarde + besluitrol]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[bewijs/restpunt]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T-05 ST-05→06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[gebeurtenis]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[voorwaarde + besluitrol]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[bewijs/restpunt]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94360" y="5943600"/>
            <a:ext cx="1097280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6673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0">
                <a:solidFill>
                  <a:srgbClr val="191F24"/>
                </a:solidFill>
              </a:defRPr>
            </a:pPr>
            <a:r>
              <a:t>Een gebeurtenis is nooit op zichzelf voldoende toestemming.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28600"/>
            <a:ext cx="113385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B2D40"/>
                </a:solidFill>
              </a:defRPr>
            </a:pPr>
            <a:r>
              <a:t>Data Lifecycle Model — Bewaren en beëindigen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77240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37E"/>
                </a:solidFill>
              </a:defRPr>
            </a:pPr>
            <a:r>
              <a:t>View 2 · Lifecycleregister · pagina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6492240"/>
            <a:ext cx="2194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7E"/>
                </a:solidFill>
              </a:defRPr>
            </a:pPr>
            <a:r>
              <a:t>Data Lifecycle Model · v1.0 · Template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325880"/>
          <a:ext cx="1106424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120"/>
                <a:gridCol w="5532120"/>
              </a:tblGrid>
              <a:tr h="50292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Veld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Invulling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Startgebeurtenis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[startgebeurtenis voor bewaarbeoordeling]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Duur / beslisregel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[duur/beslisregel]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Bron / versie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[bron/versie/toepasselijkheid]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Archiveringsroute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[archiveringsroute of gemotiveerd n.v.t.]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Blokkade / uitzondering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[reden/scope/besluitrol/herbeoordeling]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Verwijderingsscope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[scope]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Uitvoeringsverantwoordelijke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[uitvoeringsrol]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Verificatiehouder / bewijs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91F24"/>
                          </a:solidFill>
                        </a:defRPr>
                      </a:pPr>
                      <a:r>
                        <a:t>[verificatiehouder + verwacht bewijs]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94360" y="5989320"/>
            <a:ext cx="10972800" cy="347472"/>
          </a:xfrm>
          <a:prstGeom prst="roundRect">
            <a:avLst/>
          </a:prstGeom>
          <a:solidFill>
            <a:srgbClr val="FFFFFF"/>
          </a:solidFill>
          <a:ln>
            <a:solidFill>
              <a:srgbClr val="6673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0">
                <a:solidFill>
                  <a:srgbClr val="191F24"/>
                </a:solidFill>
              </a:defRPr>
            </a:pPr>
            <a:r>
              <a:t>Geen standaardduur. Een onbekende beleidsregel betekent niet: onbeperkt bewaren.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28600"/>
            <a:ext cx="113385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B2D40"/>
                </a:solidFill>
              </a:defRPr>
            </a:pPr>
            <a:r>
              <a:t>Data Lifecycle Model — Dekkingscontrole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77240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37E"/>
                </a:solidFill>
              </a:defRPr>
            </a:pPr>
            <a:r>
              <a:t>View 2 · Lifecycleregister · pagina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6492240"/>
            <a:ext cx="2194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7E"/>
                </a:solidFill>
              </a:defRPr>
            </a:pPr>
            <a:r>
              <a:t>Data Lifecycle Model · v1.0 · Template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11480" y="1325880"/>
          <a:ext cx="1138428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070"/>
                <a:gridCol w="2846070"/>
                <a:gridCol w="2846070"/>
                <a:gridCol w="2846070"/>
              </a:tblGrid>
              <a:tr h="746760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Scopeonderdeel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Aanwezigheid / betekenis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Verantwoordelijke / actie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Afsluitbewijs + reststatus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Primaire registratie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[aanwezigheid/betekenis]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[verantwoordelijke/actie]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[bewijs/reststatus]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Kopieën / afgeleiden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[aanwezigheid/betekenis]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[verantwoordelijke/actie]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[bewijs/reststatus]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Back-ups / herstel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[aanwezigheid/betekenis]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[verantwoordelijke/actie]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[bewijs/reststatus]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Externe ontvangers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[aanwezigheid/betekenis]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[verantwoordelijke/actie]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[bewijs/reststatus]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Verantwoordingsmetadata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[aanwezigheid/betekenis]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[verantwoordelijke/actie]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[bewijs/reststatus]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94360" y="5943600"/>
            <a:ext cx="10972800" cy="365760"/>
          </a:xfrm>
          <a:prstGeom prst="roundRect">
            <a:avLst/>
          </a:prstGeom>
          <a:solidFill>
            <a:srgbClr val="FFFFFF"/>
          </a:solidFill>
          <a:ln>
            <a:solidFill>
              <a:srgbClr val="6673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0">
                <a:solidFill>
                  <a:srgbClr val="191F24"/>
                </a:solidFill>
              </a:defRPr>
            </a:pPr>
            <a:r>
              <a:t>Een eigen verwijderopdracht aan een andere partij is nog geen ontvangen bevestiging.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28600"/>
            <a:ext cx="113385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B2D40"/>
                </a:solidFill>
              </a:defRPr>
            </a:pPr>
            <a:r>
              <a:t>Data Lifecycle Model — Beleids- en onzekerhedenregister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77240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37E"/>
                </a:solidFill>
              </a:defRPr>
            </a:pPr>
            <a:r>
              <a:t>View 3 · pagina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6492240"/>
            <a:ext cx="2194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37E"/>
                </a:solidFill>
              </a:defRPr>
            </a:pPr>
            <a:r>
              <a:t>Data Lifecycle Model · v1.0 · Template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11480" y="1325880"/>
          <a:ext cx="1138428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070"/>
                <a:gridCol w="2846070"/>
                <a:gridCol w="2846070"/>
                <a:gridCol w="2846070"/>
              </a:tblGrid>
              <a:tr h="877824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Issue + datascope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Ontbrekend besluit/bewijs en impact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Validatierol + actie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Afsluitvoorwaarde / status</a:t>
                      </a:r>
                    </a:p>
                  </a:txBody>
                  <a:tcPr>
                    <a:solidFill>
                      <a:srgbClr val="1B2D40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U-01 · [scope]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[ontbrekend besluit/bewijs + impact]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[validatierol + actie]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[afsluitvoorwaarde/status]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U-02 · [scope]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[ontbrekend besluit/bewijs + impact]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[validatierol + actie]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[afsluitvoorwaarde/status]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U-03 · [scope]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[ontbrekend besluit/bewijs + impact]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[validatierol + actie]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[afsluitvoorwaarde/status]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U-04 · [scope]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[ontbrekend besluit/bewijs + impact]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[validatierol + actie]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91F24"/>
                          </a:solidFill>
                        </a:defRPr>
                      </a:pPr>
                      <a:r>
                        <a:t>[afsluitvoorwaarde/status]</a:t>
                      </a:r>
                    </a:p>
                  </a:txBody>
                  <a:tcPr>
                    <a:solidFill>
                      <a:srgbClr val="F2F5F7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94360" y="5852160"/>
            <a:ext cx="1097280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6673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/>
          <a:lstStyle/>
          <a:p>
            <a:pPr algn="ctr">
              <a:defRPr sz="1100" b="0">
                <a:solidFill>
                  <a:srgbClr val="191F24"/>
                </a:solidFill>
              </a:defRPr>
            </a:pPr>
            <a:r>
              <a:t>Expliciet onbekend = geregistreerd hiaat, niet een gevalideerde beleidsuitkomst.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