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691c6d7eef248b4" /><Relationship Type="http://schemas.openxmlformats.org/officeDocument/2006/relationships/extended-properties" Target="/docProps/app.xml" Id="Rb6fca51851464e50" /><Relationship Type="http://schemas.openxmlformats.org/officeDocument/2006/relationships/officeDocument" Target="/ppt/presentation.xml" Id="R0a25917cbc81456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468cd8d6668485b"/>
  </p:sldMasterIdLst>
  <p:notesMasterIdLst>
    <p:notesMasterId xmlns:r="http://schemas.openxmlformats.org/officeDocument/2006/relationships" r:id="R9e18417f9b9e4fe6"/>
  </p:notesMasterIdLst>
  <p:sldIdLst>
    <p:sldId xmlns:r="http://schemas.openxmlformats.org/officeDocument/2006/relationships" id="256" r:id="Rc438a71c70a64f3f"/>
    <p:sldId xmlns:r="http://schemas.openxmlformats.org/officeDocument/2006/relationships" id="257" r:id="R36968b5bb234430d"/>
    <p:sldId xmlns:r="http://schemas.openxmlformats.org/officeDocument/2006/relationships" id="258" r:id="R4834832f928c4e09"/>
    <p:sldId xmlns:r="http://schemas.openxmlformats.org/officeDocument/2006/relationships" id="259" r:id="R568b2c948cf74612"/>
    <p:sldId xmlns:r="http://schemas.openxmlformats.org/officeDocument/2006/relationships" id="260" r:id="R812803d47eab4dfc"/>
    <p:sldId xmlns:r="http://schemas.openxmlformats.org/officeDocument/2006/relationships" id="261" r:id="Rd7658352791945e2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d1538de045e4066" /><Relationship Type="http://schemas.openxmlformats.org/officeDocument/2006/relationships/slideMaster" Target="/ppt/slideMasters/slideMaster1.xml" Id="R3468cd8d6668485b" /><Relationship Type="http://schemas.openxmlformats.org/officeDocument/2006/relationships/notesMaster" Target="/ppt/notesMasters/notesMaster1.xml" Id="R9e18417f9b9e4fe6" /><Relationship Type="http://schemas.openxmlformats.org/officeDocument/2006/relationships/presProps" Target="/ppt/presProps.xml" Id="Rdf0f8c62260a4148" /><Relationship Type="http://schemas.openxmlformats.org/officeDocument/2006/relationships/tableStyles" Target="/ppt/tableStyles.xml" Id="Rc46fc93a7c604fc7" /><Relationship Type="http://schemas.openxmlformats.org/officeDocument/2006/relationships/slide" Target="/ppt/slides/slide1.xml" Id="Rc438a71c70a64f3f" /><Relationship Type="http://schemas.openxmlformats.org/officeDocument/2006/relationships/slide" Target="/ppt/slides/slide2.xml" Id="R36968b5bb234430d" /><Relationship Type="http://schemas.openxmlformats.org/officeDocument/2006/relationships/slide" Target="/ppt/slides/slide3.xml" Id="R4834832f928c4e09" /><Relationship Type="http://schemas.openxmlformats.org/officeDocument/2006/relationships/slide" Target="/ppt/slides/slide4.xml" Id="R568b2c948cf74612" /><Relationship Type="http://schemas.openxmlformats.org/officeDocument/2006/relationships/slide" Target="/ppt/slides/slide5.xml" Id="R812803d47eab4dfc" /><Relationship Type="http://schemas.openxmlformats.org/officeDocument/2006/relationships/slide" Target="/ppt/slides/slide6.xml" Id="Rd7658352791945e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b38d46369ba4aa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6685a94cf434db6" /><Relationship Type="http://schemas.openxmlformats.org/officeDocument/2006/relationships/notesMaster" Target="/ppt/notesMasters/notesMaster1.xml" Id="Reed991439fd24b7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9ca41c59c874c2e" /><Relationship Type="http://schemas.openxmlformats.org/officeDocument/2006/relationships/notesMaster" Target="/ppt/notesMasters/notesMaster1.xml" Id="Rd486adbcdb7242c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bf6cdcf58e24928" /><Relationship Type="http://schemas.openxmlformats.org/officeDocument/2006/relationships/notesMaster" Target="/ppt/notesMasters/notesMaster1.xml" Id="R4ea994b1b553440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f1a499ca7124bc4" /><Relationship Type="http://schemas.openxmlformats.org/officeDocument/2006/relationships/notesMaster" Target="/ppt/notesMasters/notesMaster1.xml" Id="R7c9ea52b9b1f4fc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c8b7b9604da453d" /><Relationship Type="http://schemas.openxmlformats.org/officeDocument/2006/relationships/notesMaster" Target="/ppt/notesMasters/notesMaster1.xml" Id="Rd058bb0c5d204f8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5dbc68004f2422f" /><Relationship Type="http://schemas.openxmlformats.org/officeDocument/2006/relationships/notesMaster" Target="/ppt/notesMasters/notesMaster1.xml" Id="R426eea24fbe848f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Enterprise Integration Patterns — Idempotent Receiver https://www.enterpriseintegrationpatterns.com/patterns/messaging/IdempotentReceiver.html Samenvatting: een ontvanger kan hetzelfde bericht vaker ontvangen. Idempotentie zorgt dat herhaling hetzelfde effect heeft. Geraadpleegd 20 september 2026. De productspecificatie is een eigen EAW-uitwerking.</a:t>
            </a:r>
          </a:p>
          <a:p xmlns:a="http://schemas.openxmlformats.org/drawingml/2006/main">
            <a:r>
              <a:t>Benoem het gebruik voordat een patroon wordt gekozen. Modelstatus geeft geen leveringsgarantie.</a:t>
            </a:r>
          </a:p>
          <a:p xmlns:a="http://schemas.openxmlformats.org/drawingml/2006/main">
            <a:r>
              <a:t>QC-01 EX noemt bron, producent, afnemer, gebruik en gegevensscope.</a:t>
            </a:r>
          </a:p>
          <a:p xmlns:a="http://schemas.openxmlformats.org/drawingml/2006/main">
            <a:r>
              <a:t>QC-02 Patroonopties zijn op dezelfde criteria vergeleken, inclusief behoud van de huidige werkwijze.</a:t>
            </a:r>
          </a:p>
          <a:p xmlns:a="http://schemas.openxmlformats.org/drawingml/2006/main">
            <a:r>
              <a:t>QC-03 CT bevat betekenis, sleutel, granulariteit, versie en contracteigenaar.</a:t>
            </a:r>
          </a:p>
          <a:p xmlns:a="http://schemas.openxmlformats.org/drawingml/2006/main">
            <a:r>
              <a:t>QC-04 Volledigheid en het acceptatiemoment zijn expliciet.</a:t>
            </a:r>
          </a:p>
          <a:p xmlns:a="http://schemas.openxmlformats.org/drawingml/2006/main">
            <a:r>
              <a:t>QC-05 Duplicaten, volgorde, correcties en verwijderingen hebben beschreven gedrag.</a:t>
            </a:r>
          </a:p>
          <a:p xmlns:a="http://schemas.openxmlformats.org/drawingml/2006/main">
            <a:r>
              <a:t>QC-06 Herlevering en herstel hebben een verantwoordelijke en toetsbaar scenario.</a:t>
            </a:r>
          </a:p>
          <a:p xmlns:a="http://schemas.openxmlformats.org/drawingml/2006/main">
            <a:r>
              <a:t>QC-07 Actualiteit en beschikbaarheid hebben een bron of de status voorgesteld.</a:t>
            </a:r>
          </a:p>
          <a:p xmlns:a="http://schemas.openxmlformats.org/drawingml/2006/main">
            <a:r>
              <a:t>QC-08 Kwaliteit, lifecycle en toegangsbehoefte verwijzen naar inputmodellen of open punten.</a:t>
            </a:r>
          </a:p>
          <a:p xmlns:a="http://schemas.openxmlformats.org/drawingml/2006/main">
            <a:r>
              <a:t>QC-09 Besluitstatus en mandaat zijn onderscheiden van de gekozen voorkeursoptie.</a:t>
            </a:r>
          </a:p>
          <a:p xmlns:a="http://schemas.openxmlformats.org/drawingml/2006/main">
            <a:r>
              <a:t>QC-10 Voorbeeld, diagram en contract gebruiken dezelfde EX/CT/RF/DD-codes.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Enterprise Integration Patterns — Idempotent Receiver https://www.enterpriseintegrationpatterns.com/patterns/messaging/IdempotentReceiver.html Samenvatting: een ontvanger kan hetzelfde bericht vaker ontvangen. Idempotentie zorgt dat herhaling hetzelfde effect heeft. Geraadpleegd 20 september 2026. De productspecificatie is een eigen EAW-uitwerking.</a:t>
            </a:r>
          </a:p>
          <a:p xmlns:a="http://schemas.openxmlformats.org/drawingml/2006/main">
            <a:r>
              <a:t>Vergelijk dezelfde behoefte. Een snellere techniek is alleen nuttig als het gebruik haar vraagt.</a:t>
            </a:r>
          </a:p>
          <a:p xmlns:a="http://schemas.openxmlformats.org/drawingml/2006/main">
            <a:r>
              <a:t>QC-01 EX noemt bron, producent, afnemer, gebruik en gegevensscope.</a:t>
            </a:r>
          </a:p>
          <a:p xmlns:a="http://schemas.openxmlformats.org/drawingml/2006/main">
            <a:r>
              <a:t>QC-02 Patroonopties zijn op dezelfde criteria vergeleken, inclusief behoud van de huidige werkwijze.</a:t>
            </a:r>
          </a:p>
          <a:p xmlns:a="http://schemas.openxmlformats.org/drawingml/2006/main">
            <a:r>
              <a:t>QC-03 CT bevat betekenis, sleutel, granulariteit, versie en contracteigenaar.</a:t>
            </a:r>
          </a:p>
          <a:p xmlns:a="http://schemas.openxmlformats.org/drawingml/2006/main">
            <a:r>
              <a:t>QC-04 Volledigheid en het acceptatiemoment zijn expliciet.</a:t>
            </a:r>
          </a:p>
          <a:p xmlns:a="http://schemas.openxmlformats.org/drawingml/2006/main">
            <a:r>
              <a:t>QC-05 Duplicaten, volgorde, correcties en verwijderingen hebben beschreven gedrag.</a:t>
            </a:r>
          </a:p>
          <a:p xmlns:a="http://schemas.openxmlformats.org/drawingml/2006/main">
            <a:r>
              <a:t>QC-06 Herlevering en herstel hebben een verantwoordelijke en toetsbaar scenario.</a:t>
            </a:r>
          </a:p>
          <a:p xmlns:a="http://schemas.openxmlformats.org/drawingml/2006/main">
            <a:r>
              <a:t>QC-07 Actualiteit en beschikbaarheid hebben een bron of de status voorgesteld.</a:t>
            </a:r>
          </a:p>
          <a:p xmlns:a="http://schemas.openxmlformats.org/drawingml/2006/main">
            <a:r>
              <a:t>QC-08 Kwaliteit, lifecycle en toegangsbehoefte verwijzen naar inputmodellen of open punten.</a:t>
            </a:r>
          </a:p>
          <a:p xmlns:a="http://schemas.openxmlformats.org/drawingml/2006/main">
            <a:r>
              <a:t>QC-09 Besluitstatus en mandaat zijn onderscheiden van de gekozen voorkeursoptie.</a:t>
            </a:r>
          </a:p>
          <a:p xmlns:a="http://schemas.openxmlformats.org/drawingml/2006/main">
            <a:r>
              <a:t>QC-10 Voorbeeld, diagram en contract gebruiken dezelfde EX/CT/RF/DD-codes.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Enterprise Integration Patterns — Idempotent Receiver https://www.enterpriseintegrationpatterns.com/patterns/messaging/IdempotentReceiver.html Samenvatting: een ontvanger kan hetzelfde bericht vaker ontvangen. Idempotentie zorgt dat herhaling hetzelfde effect heeft. Geraadpleegd 20 september 2026. De productspecificatie is een eigen EAW-uitwerking.</a:t>
            </a:r>
          </a:p>
          <a:p xmlns:a="http://schemas.openxmlformats.org/drawingml/2006/main">
            <a:r>
              <a:t>Ontvangst, inhoudelijke acceptatie en verwerking krijgen ieder een eigen status.</a:t>
            </a:r>
          </a:p>
          <a:p xmlns:a="http://schemas.openxmlformats.org/drawingml/2006/main">
            <a:r>
              <a:t>QC-01 EX noemt bron, producent, afnemer, gebruik en gegevensscope.</a:t>
            </a:r>
          </a:p>
          <a:p xmlns:a="http://schemas.openxmlformats.org/drawingml/2006/main">
            <a:r>
              <a:t>QC-02 Patroonopties zijn op dezelfde criteria vergeleken, inclusief behoud van de huidige werkwijze.</a:t>
            </a:r>
          </a:p>
          <a:p xmlns:a="http://schemas.openxmlformats.org/drawingml/2006/main">
            <a:r>
              <a:t>QC-03 CT bevat betekenis, sleutel, granulariteit, versie en contracteigenaar.</a:t>
            </a:r>
          </a:p>
          <a:p xmlns:a="http://schemas.openxmlformats.org/drawingml/2006/main">
            <a:r>
              <a:t>QC-04 Volledigheid en het acceptatiemoment zijn expliciet.</a:t>
            </a:r>
          </a:p>
          <a:p xmlns:a="http://schemas.openxmlformats.org/drawingml/2006/main">
            <a:r>
              <a:t>QC-05 Duplicaten, volgorde, correcties en verwijderingen hebben beschreven gedrag.</a:t>
            </a:r>
          </a:p>
          <a:p xmlns:a="http://schemas.openxmlformats.org/drawingml/2006/main">
            <a:r>
              <a:t>QC-06 Herlevering en herstel hebben een verantwoordelijke en toetsbaar scenario.</a:t>
            </a:r>
          </a:p>
          <a:p xmlns:a="http://schemas.openxmlformats.org/drawingml/2006/main">
            <a:r>
              <a:t>QC-07 Actualiteit en beschikbaarheid hebben een bron of de status voorgesteld.</a:t>
            </a:r>
          </a:p>
          <a:p xmlns:a="http://schemas.openxmlformats.org/drawingml/2006/main">
            <a:r>
              <a:t>QC-08 Kwaliteit, lifecycle en toegangsbehoefte verwijzen naar inputmodellen of open punten.</a:t>
            </a:r>
          </a:p>
          <a:p xmlns:a="http://schemas.openxmlformats.org/drawingml/2006/main">
            <a:r>
              <a:t>QC-09 Besluitstatus en mandaat zijn onderscheiden van de gekozen voorkeursoptie.</a:t>
            </a:r>
          </a:p>
          <a:p xmlns:a="http://schemas.openxmlformats.org/drawingml/2006/main">
            <a:r>
              <a:t>QC-10 Voorbeeld, diagram en contract gebruiken dezelfde EX/CT/RF/DD-codes.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Enterprise Integration Patterns — Idempotent Receiver https://www.enterpriseintegrationpatterns.com/patterns/messaging/IdempotentReceiver.html Samenvatting: een ontvanger kan hetzelfde bericht vaker ontvangen. Idempotentie zorgt dat herhaling hetzelfde effect heeft. Geraadpleegd 20 september 2026. De productspecificatie is een eigen EAW-uitwerking.</a:t>
            </a:r>
          </a:p>
          <a:p xmlns:a="http://schemas.openxmlformats.org/drawingml/2006/main">
            <a:r>
              <a:t>Batch: complete set. Event: gebeurtenis en volgorde. Opvragen: antwoord. Replicatie: kopie en achterstand.</a:t>
            </a:r>
          </a:p>
          <a:p xmlns:a="http://schemas.openxmlformats.org/drawingml/2006/main">
            <a:r>
              <a:t>QC-01 EX noemt bron, producent, afnemer, gebruik en gegevensscope.</a:t>
            </a:r>
          </a:p>
          <a:p xmlns:a="http://schemas.openxmlformats.org/drawingml/2006/main">
            <a:r>
              <a:t>QC-02 Patroonopties zijn op dezelfde criteria vergeleken, inclusief behoud van de huidige werkwijze.</a:t>
            </a:r>
          </a:p>
          <a:p xmlns:a="http://schemas.openxmlformats.org/drawingml/2006/main">
            <a:r>
              <a:t>QC-03 CT bevat betekenis, sleutel, granulariteit, versie en contracteigenaar.</a:t>
            </a:r>
          </a:p>
          <a:p xmlns:a="http://schemas.openxmlformats.org/drawingml/2006/main">
            <a:r>
              <a:t>QC-04 Volledigheid en het acceptatiemoment zijn expliciet.</a:t>
            </a:r>
          </a:p>
          <a:p xmlns:a="http://schemas.openxmlformats.org/drawingml/2006/main">
            <a:r>
              <a:t>QC-05 Duplicaten, volgorde, correcties en verwijderingen hebben beschreven gedrag.</a:t>
            </a:r>
          </a:p>
          <a:p xmlns:a="http://schemas.openxmlformats.org/drawingml/2006/main">
            <a:r>
              <a:t>QC-06 Herlevering en herstel hebben een verantwoordelijke en toetsbaar scenario.</a:t>
            </a:r>
          </a:p>
          <a:p xmlns:a="http://schemas.openxmlformats.org/drawingml/2006/main">
            <a:r>
              <a:t>QC-07 Actualiteit en beschikbaarheid hebben een bron of de status voorgesteld.</a:t>
            </a:r>
          </a:p>
          <a:p xmlns:a="http://schemas.openxmlformats.org/drawingml/2006/main">
            <a:r>
              <a:t>QC-08 Kwaliteit, lifecycle en toegangsbehoefte verwijzen naar inputmodellen of open punten.</a:t>
            </a:r>
          </a:p>
          <a:p xmlns:a="http://schemas.openxmlformats.org/drawingml/2006/main">
            <a:r>
              <a:t>QC-09 Besluitstatus en mandaat zijn onderscheiden van de gekozen voorkeursoptie.</a:t>
            </a:r>
          </a:p>
          <a:p xmlns:a="http://schemas.openxmlformats.org/drawingml/2006/main">
            <a:r>
              <a:t>QC-10 Voorbeeld, diagram en contract gebruiken dezelfde EX/CT/RF/DD-codes.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Enterprise Integration Patterns — Idempotent Receiver https://www.enterpriseintegrationpatterns.com/patterns/messaging/IdempotentReceiver.html Samenvatting: een ontvanger kan hetzelfde bericht vaker ontvangen. Idempotentie zorgt dat herhaling hetzelfde effect heeft. Geraadpleegd 20 september 2026. De productspecificatie is een eigen EAW-uitwerking.</a:t>
            </a:r>
          </a:p>
          <a:p xmlns:a="http://schemas.openxmlformats.org/drawingml/2006/main">
            <a:r>
              <a:t>Een volledig ingevuld voorbeeld kan open casusbesluiten bevatten. Dat is expliciete onzekerheid.</a:t>
            </a:r>
          </a:p>
          <a:p xmlns:a="http://schemas.openxmlformats.org/drawingml/2006/main">
            <a:r>
              <a:t>QC-01 EX noemt bron, producent, afnemer, gebruik en gegevensscope.</a:t>
            </a:r>
          </a:p>
          <a:p xmlns:a="http://schemas.openxmlformats.org/drawingml/2006/main">
            <a:r>
              <a:t>QC-02 Patroonopties zijn op dezelfde criteria vergeleken, inclusief behoud van de huidige werkwijze.</a:t>
            </a:r>
          </a:p>
          <a:p xmlns:a="http://schemas.openxmlformats.org/drawingml/2006/main">
            <a:r>
              <a:t>QC-03 CT bevat betekenis, sleutel, granulariteit, versie en contracteigenaar.</a:t>
            </a:r>
          </a:p>
          <a:p xmlns:a="http://schemas.openxmlformats.org/drawingml/2006/main">
            <a:r>
              <a:t>QC-04 Volledigheid en het acceptatiemoment zijn expliciet.</a:t>
            </a:r>
          </a:p>
          <a:p xmlns:a="http://schemas.openxmlformats.org/drawingml/2006/main">
            <a:r>
              <a:t>QC-05 Duplicaten, volgorde, correcties en verwijderingen hebben beschreven gedrag.</a:t>
            </a:r>
          </a:p>
          <a:p xmlns:a="http://schemas.openxmlformats.org/drawingml/2006/main">
            <a:r>
              <a:t>QC-06 Herlevering en herstel hebben een verantwoordelijke en toetsbaar scenario.</a:t>
            </a:r>
          </a:p>
          <a:p xmlns:a="http://schemas.openxmlformats.org/drawingml/2006/main">
            <a:r>
              <a:t>QC-07 Actualiteit en beschikbaarheid hebben een bron of de status voorgesteld.</a:t>
            </a:r>
          </a:p>
          <a:p xmlns:a="http://schemas.openxmlformats.org/drawingml/2006/main">
            <a:r>
              <a:t>QC-08 Kwaliteit, lifecycle en toegangsbehoefte verwijzen naar inputmodellen of open punten.</a:t>
            </a:r>
          </a:p>
          <a:p xmlns:a="http://schemas.openxmlformats.org/drawingml/2006/main">
            <a:r>
              <a:t>QC-09 Besluitstatus en mandaat zijn onderscheiden van de gekozen voorkeursoptie.</a:t>
            </a:r>
          </a:p>
          <a:p xmlns:a="http://schemas.openxmlformats.org/drawingml/2006/main">
            <a:r>
              <a:t>QC-10 Voorbeeld, diagram en contract gebruiken dezelfde EX/CT/RF/DD-codes.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Enterprise Integration Patterns — Idempotent Receiver https://www.enterpriseintegrationpatterns.com/patterns/messaging/IdempotentReceiver.html Samenvatting: een ontvanger kan hetzelfde bericht vaker ontvangen. Idempotentie zorgt dat herhaling hetzelfde effect heeft. Geraadpleegd 20 september 2026. De productspecificatie is een eigen EAW-uitwerking.</a:t>
            </a:r>
          </a:p>
          <a:p xmlns:a="http://schemas.openxmlformats.org/drawingml/2006/main">
            <a:r>
              <a:t>QC-nummers verwijzen naar de criteria in het artikel. Fictieve ontwerpcontrole is geen externe onafhankelijke review.</a:t>
            </a:r>
          </a:p>
          <a:p xmlns:a="http://schemas.openxmlformats.org/drawingml/2006/main">
            <a:r>
              <a:t>QC-01 EX noemt bron, producent, afnemer, gebruik en gegevensscope.</a:t>
            </a:r>
          </a:p>
          <a:p xmlns:a="http://schemas.openxmlformats.org/drawingml/2006/main">
            <a:r>
              <a:t>QC-02 Patroonopties zijn op dezelfde criteria vergeleken, inclusief behoud van de huidige werkwijze.</a:t>
            </a:r>
          </a:p>
          <a:p xmlns:a="http://schemas.openxmlformats.org/drawingml/2006/main">
            <a:r>
              <a:t>QC-03 CT bevat betekenis, sleutel, granulariteit, versie en contracteigenaar.</a:t>
            </a:r>
          </a:p>
          <a:p xmlns:a="http://schemas.openxmlformats.org/drawingml/2006/main">
            <a:r>
              <a:t>QC-04 Volledigheid en het acceptatiemoment zijn expliciet.</a:t>
            </a:r>
          </a:p>
          <a:p xmlns:a="http://schemas.openxmlformats.org/drawingml/2006/main">
            <a:r>
              <a:t>QC-05 Duplicaten, volgorde, correcties en verwijderingen hebben beschreven gedrag.</a:t>
            </a:r>
          </a:p>
          <a:p xmlns:a="http://schemas.openxmlformats.org/drawingml/2006/main">
            <a:r>
              <a:t>QC-06 Herlevering en herstel hebben een verantwoordelijke en toetsbaar scenario.</a:t>
            </a:r>
          </a:p>
          <a:p xmlns:a="http://schemas.openxmlformats.org/drawingml/2006/main">
            <a:r>
              <a:t>QC-07 Actualiteit en beschikbaarheid hebben een bron of de status voorgesteld.</a:t>
            </a:r>
          </a:p>
          <a:p xmlns:a="http://schemas.openxmlformats.org/drawingml/2006/main">
            <a:r>
              <a:t>QC-08 Kwaliteit, lifecycle en toegangsbehoefte verwijzen naar inputmodellen of open punten.</a:t>
            </a:r>
          </a:p>
          <a:p xmlns:a="http://schemas.openxmlformats.org/drawingml/2006/main">
            <a:r>
              <a:t>QC-09 Besluitstatus en mandaat zijn onderscheiden van de gekozen voorkeursoptie.</a:t>
            </a:r>
          </a:p>
          <a:p xmlns:a="http://schemas.openxmlformats.org/drawingml/2006/main">
            <a:r>
              <a:t>QC-10 Voorbeeld, diagram en contract gebruiken dezelfde EX/CT/RF/DD-codes.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1fa8a7777f472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36b37fb046647dc" /><Relationship Type="http://schemas.openxmlformats.org/officeDocument/2006/relationships/slideLayout" Target="/ppt/slideLayouts/slideLayout1.xml" Id="Re504eb4b26734c2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504eb4b26734c2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d7af7c43c143d3" /><Relationship Type="http://schemas.openxmlformats.org/officeDocument/2006/relationships/notesSlide" Target="/ppt/notesSlides/notesSlide1.xml" Id="R03a57b5515e542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fba54001914729" /><Relationship Type="http://schemas.openxmlformats.org/officeDocument/2006/relationships/notesSlide" Target="/ppt/notesSlides/notesSlide2.xml" Id="R705d1017db5a435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be1053abe744ba" /><Relationship Type="http://schemas.openxmlformats.org/officeDocument/2006/relationships/notesSlide" Target="/ppt/notesSlides/notesSlide3.xml" Id="R46e8876ba22e496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7d3275f4f44189" /><Relationship Type="http://schemas.openxmlformats.org/officeDocument/2006/relationships/notesSlide" Target="/ppt/notesSlides/notesSlide4.xml" Id="R704877c8f1904cf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2c7112cb9844d2" /><Relationship Type="http://schemas.openxmlformats.org/officeDocument/2006/relationships/notesSlide" Target="/ppt/notesSlides/notesSlide5.xml" Id="R52cfae3789f3493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7a2a91f4534181" /><Relationship Type="http://schemas.openxmlformats.org/officeDocument/2006/relationships/notesSlide" Target="/ppt/notesSlides/notesSlide6.xml" Id="Rcf3fbd52737341f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37562A-940F-4E4C-9ACB-E3916B7AE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Uitwisseling en gebruik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51FC34-ABAC-47C3-9C39-187290A17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Integration &amp; Distribution Model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0D0D3A-C085-4490-920D-9658D87BB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BR-01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Bronregistratie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8FF4F0-6D98-4AED-8D3A-42C352143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CT-01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Snapshotcontract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948CB6-523B-4A24-BCC4-FCCE49470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SV-02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Validatie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42467D-FF2A-4D5F-83EB-B7A4078CA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WV-01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Werkvoorraad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F5D85E-6691-454A-ABD3-9C2A953A5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809875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SV-04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Herstel</a:t>
            </a:r>
          </a:p>
        </p:txBody>
      </p:sp>
      <p:cxnSp>
        <p:nvCxnSpPr>
          <p:cNvPr id="28" name=""/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3562350" y="2085975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29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7372350" y="2085975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0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11182350" y="2085975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1" name=""/>
          <p:cNvCxnSpPr>
            <a:stCxn xmlns:a="http://schemas.openxmlformats.org/drawingml/2006/main" id="5" idx="2"/>
            <a:endCxn xmlns:a="http://schemas.openxmlformats.org/drawingml/2006/main" id="7" idx="0"/>
          </p:cNvCxnSpPr>
          <p:nvPr/>
        </p:nvCxnSpPr>
        <p:spPr>
          <a:xfrm xmlns:a="http://schemas.openxmlformats.org/drawingml/2006/main">
            <a:off x="9705975" y="2457450"/>
            <a:ext cx="0" cy="3524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2" name=""/>
          <p:cNvCxnSpPr>
            <a:stCxn xmlns:a="http://schemas.openxmlformats.org/drawingml/2006/main" id="7" idx="0"/>
            <a:endCxn xmlns:a="http://schemas.openxmlformats.org/drawingml/2006/main" id="3" idx="2"/>
          </p:cNvCxnSpPr>
          <p:nvPr/>
        </p:nvCxnSpPr>
        <p:spPr>
          <a:xfrm xmlns:a="http://schemas.openxmlformats.org/drawingml/2006/main" flipH="1" flipV="1">
            <a:off x="2085975" y="2457450"/>
            <a:ext cx="7620000" cy="35242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5EB993-D0A2-4029-B354-DE8DDA3AF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1657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Relaties: 1–2 EX-01 / 2–3 ontvangst / 3–4 acceptatie / 3–5 afwijzing / 5–1 herlevering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4CB54C-AA08-4741-BF93-8014A976E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EDF82F-2D7A-4B53-A6D7-0DFBB22F7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DE9C50-6C0B-4E8F-8493-7804576B8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E3C3F1-D452-45E4-BA1F-7EF3B6095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E24FE1-433C-42F2-80F9-81C022299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26003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5</a:t>
            </a:r>
          </a:p>
        </p:txBody>
      </p:sp>
      <p:graphicFrame>
        <p:nvGraphicFramePr>
          <p:cNvPr id="39" name=""/>
          <p:cNvGraphicFramePr/>
          <p:nvPr/>
        </p:nvGraphicFramePr>
        <p:xfrm>
          <a:off xmlns:a="http://schemas.openxmlformats.org/drawingml/2006/main" x="609600" y="4143375"/>
          <a:ext xmlns:a="http://schemas.openxmlformats.org/drawingml/2006/main" cx="17068800" cy="5238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Model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ID-01 v1.1; 20-09-2026; ontwerp; fictieve data-architect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 / gebruik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EX-01; werkverdeling aan begin werkdag; team Werkvoorraad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Bron / producent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BR-01 Aanvragen; domein Aanvraag; producent Bronteam; mandaat open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Afnemer / scope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WV-01; één record per open aanvraag; gesloten aanvragen buiten snapshot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Gegevens / versie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DEMO-LM v1.0; aanvraag-id, status, ontvangstmoment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Doel / actualiteit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Volledige ochtendwerkvoorraad; tijdgrens nog te bepalen in IS-01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64D31F-2510-40F9-81F0-BF91E07E8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1 van 6</a:t>
            </a:r>
          </a:p>
        </p:txBody>
      </p:sp>
    </p:spTree>
    <p:extLst>
      <p:ext uri="{BB962C8B-B14F-4D97-AF65-F5344CB8AC3E}">
        <p14:creationId xmlns:p14="http://schemas.microsoft.com/office/powerpoint/2010/main" val="4648746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8210D1-9EF0-482C-BC2C-53F311E00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Patroonafweging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EEBF85-24D8-4DA1-A79E-3B9B95BFE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Integration &amp; Distribution Model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FAA76E-3C43-42AF-AE8C-BCB313355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Vergelijk dezelfde behoefte. Een snellere techniek is alleen nuttig als het gebruik haar vraagt.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Criteria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CR-01 ochtendactualiteit; CR-02 volledigheid; CR-03 herstelbaarheid; voorgesteld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OP-B Batch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Voorkeur: complete snapshot; nadeel: wijzigingen pas volgende levering; venster testen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OP-E Events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Kandidaat voor wijzigingen tussendoor; vereist reconstructie en volgordeafspraken; nog niet nodig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OP-Q Request/reply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Opvragen bij gebruik; afhankelijk van bronbeschikbaarheid; complete populatie nog te bewijzen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OP-R Replicatie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Kopie kan eigen query's dragen; semantiek en verwijderingen extra beheer; niet gekozen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Huidig / besluit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Bestaand bestand behouden tijdens proef; DD-01 stelt OP-B voor, nog niet genomen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AD1244-E9CF-4DC9-BA1D-6E4F3CFBA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C966BE-4F32-435A-AC44-7FD7ACA8A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2 van 6</a:t>
            </a:r>
          </a:p>
        </p:txBody>
      </p:sp>
    </p:spTree>
    <p:extLst>
      <p:ext uri="{BB962C8B-B14F-4D97-AF65-F5344CB8AC3E}">
        <p14:creationId xmlns:p14="http://schemas.microsoft.com/office/powerpoint/2010/main" val="97620998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B1E59E-B698-4CE0-8A7A-E433D2B85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Leveringscontract 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726635-42F9-4A14-A03D-1B647036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Integration &amp; Distribution Model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5F26B7-D2EF-41BE-98DD-01627B712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Ontvangst, inhoudelijke acceptatie en verwerking krijgen ieder een eigen status.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Identiteit / eigenaar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CT-01 v1.0 bij EX-01; domein Aanvraag voorgesteld eigenaar; mandaat open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Betekenis / sleutel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DEMO-LM v1.0; één open aanvraag; aanvraag-id uniek; geen enterprise-canoniek model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Populatie / grens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Alle open aanvragen op snapshotpeil in UTC; count + lijstidentiteit in leveringsmanifest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Null / correctie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Ontbrekend aanvraag-id: afwijzen; correctie via nieuwe snapshot; verdwijnen = niet meer open, geen fysiek wissen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Versie / wijziging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Bronteam stelt wijziging voor; afnemer toetst; nieuwe major versie naast oude testen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Toegang / lifecycle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Alleen Werkvoorraad voor werkverdeling; bewaar- en wisbeleid DEMO-LC open in IS-02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C01429-2A77-45F9-9B2A-0C1EE02EA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47E82D-DD94-488D-8D4B-AEF7E4ECF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3 van 6</a:t>
            </a:r>
          </a:p>
        </p:txBody>
      </p:sp>
    </p:spTree>
    <p:extLst>
      <p:ext uri="{BB962C8B-B14F-4D97-AF65-F5344CB8AC3E}">
        <p14:creationId xmlns:p14="http://schemas.microsoft.com/office/powerpoint/2010/main" val="6037212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65BE7D-A534-4BC5-9F2E-4B4E996B5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Herlevering en herstel RF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FF26A9-5C05-45F2-8586-137258980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Integration &amp; Distribution Model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3287B3-FE23-40F1-952E-8DED14E11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Batch: complete set. Event: gebeurtenis en volgorde. Opvragen: antwoord. Replicatie: kopie en achterstand.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Acceptatie per patroon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Batchcasus: SV-02 controleert de complete snapshot. SV-03 publiceert pas bij unieke sleutels en complete telling.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RF-01 Duplicaat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Gelijke snapshot-id + gelijke inhoud: geen tweede effect; afwijkende inhoud: stoppen en onderzoeken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Volgorde / veroudering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Oudere peildatum niet over nieuwere publiceren; gemiste levering toont vorige set met waarschuwing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RF-02 Afwijzing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Afgewezen set naar SV-04; Bronteam onderzoekt; nieuwe snapshot-id voor gecorrigeerde levering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Reconciliatie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Manifest en gepubliceerde populatie vergelijken; EV-RF bevat id, telling, status en verificatie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Test / garanties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Duplicaat, halve set, oude set en conflict beproeven; geen exactly-once-claim; test nog niet uitgevoerd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4D0854-8F34-4551-A071-21245900C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4678CD-F759-4F77-8CB5-9DC96DF88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4 van 6</a:t>
            </a:r>
          </a:p>
        </p:txBody>
      </p:sp>
    </p:spTree>
    <p:extLst>
      <p:ext uri="{BB962C8B-B14F-4D97-AF65-F5344CB8AC3E}">
        <p14:creationId xmlns:p14="http://schemas.microsoft.com/office/powerpoint/2010/main" val="10288443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336953-AE52-4C90-B058-C9E3A26E2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Besluit en open punten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D1FC55-6DED-4386-99E8-41CFF69D0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Integration &amp; Distribution Model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567E8B-0B13-4F16-9293-84ED8F599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Een volledig ingevuld voorbeeld kan open casusbesluiten bevatten. Dat is expliciete onzekerheid.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DD-01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OP-B met CT-01/RF-01 voor EX-01; passend bij ochtendgebruik; voorgesteld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Mandaat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Domeineigenaar en afnemer als voorgestelde beslissers; geen bevestigde bevoegdheid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IS-01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Levervenster open; effect: geen SLA-acceptatie; afnemer valideert behoefte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IS-02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Snapshot/bewijsbewaring open; data-owner bepaalt met lifecycleverantwoordelijke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IS-03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Herstel niet getest; Bronteam + platformteam leveren EV-RF vóór productieacceptatie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Herbeoordeling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Bij tussentijdse actualiteit of extra afnemer: DD-01 herzien; platform SV-01..05 en roadmap meenemen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225C4A-1DFF-40BA-9C2A-91983B0CB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A19E3D-7B13-4D80-84B7-4BA8195C1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5 van 6</a:t>
            </a:r>
          </a:p>
        </p:txBody>
      </p:sp>
    </p:spTree>
    <p:extLst>
      <p:ext uri="{BB962C8B-B14F-4D97-AF65-F5344CB8AC3E}">
        <p14:creationId xmlns:p14="http://schemas.microsoft.com/office/powerpoint/2010/main" val="16945996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CE040F-5E2D-48EB-9CDD-8DF5ADF6A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Review en samenhang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6EA2B7-39BD-4562-B841-D7D60902A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Integration &amp; Distribution Model v1.1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DD2592-CFBD-41AC-9477-5385529A2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QC-nummers verwijzen naar de criteria in het artikel. Fictieve ontwerpcontrole is geen externe onafhankelijke review.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invulling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QC-01 t/m QC-05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Ontwerpcontrole: eerste vijf criteria ingevuld op pagina 1–4; open casusbewijs expliciet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QC-06 t/m QC-10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Ontwerpcontrole: gevolgen, mandaat, status en herijking ingevuld; geen productieacceptatie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Bronmodellen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DEMO-CASE/DEMO-LM/DEMO-LC/DEMO-DQ v1.0; fictieve inputs; geen echte organisatiebronnen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Productrelaties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data domain ownership model; logical data model; data flow lineage model; data lifecycle model; data quality model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Reviewer / datum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Fictieve data-architect; 20-09-2026; ontwerpcontrole; operationele bewijs- en mandaatvragen open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Conclusie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Casusontwerp ter beoordeling; eerst genoemde open punten sluiten vóór operationele acceptatie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97D01A-E1AA-4220-A801-9BCF597F2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995100"/>
                </a:solidFill>
                <a:latin typeface="Bitstream Charter"/>
                <a:ea typeface="Bitstream Charter"/>
                <a:cs typeface="Bitstream Charter"/>
              </a:rPr>
              <a:t>Alle casusgegevens, rollen, normen en besluiten zijn fictief. Open punten zijn expliciet benoemd.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2BA752-465F-4C39-8F44-985EAFA4F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Fictief voorbeeld  /  6 van 6</a:t>
            </a:r>
          </a:p>
        </p:txBody>
      </p:sp>
    </p:spTree>
    <p:extLst>
      <p:ext uri="{BB962C8B-B14F-4D97-AF65-F5344CB8AC3E}">
        <p14:creationId xmlns:p14="http://schemas.microsoft.com/office/powerpoint/2010/main" val="18578878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2026-09-20T09:04:17.9820000Z</dcterms:created>
  <dcterms:modified xsi:type="dcterms:W3CDTF">2026-09-20T09:04:17.9820000Z</dcterms:modified>
</coreProperties>
</file>