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9fa30c49fef4574" /><Relationship Type="http://schemas.openxmlformats.org/officeDocument/2006/relationships/extended-properties" Target="/docProps/app.xml" Id="Rb41035275baf4f6f" /><Relationship Type="http://schemas.openxmlformats.org/officeDocument/2006/relationships/officeDocument" Target="/ppt/presentation.xml" Id="R50e25c99039643f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2c23fb1b2d6427d"/>
  </p:sldMasterIdLst>
  <p:notesMasterIdLst>
    <p:notesMasterId xmlns:r="http://schemas.openxmlformats.org/officeDocument/2006/relationships" r:id="R224be4b41b294299"/>
  </p:notesMasterIdLst>
  <p:sldIdLst>
    <p:sldId xmlns:r="http://schemas.openxmlformats.org/officeDocument/2006/relationships" id="256" r:id="Re7ae0e50a08c44c7"/>
    <p:sldId xmlns:r="http://schemas.openxmlformats.org/officeDocument/2006/relationships" id="257" r:id="Rac986288bf24428e"/>
    <p:sldId xmlns:r="http://schemas.openxmlformats.org/officeDocument/2006/relationships" id="258" r:id="R78f77353880846b3"/>
    <p:sldId xmlns:r="http://schemas.openxmlformats.org/officeDocument/2006/relationships" id="259" r:id="R9dafde2a2e204710"/>
    <p:sldId xmlns:r="http://schemas.openxmlformats.org/officeDocument/2006/relationships" id="260" r:id="Raf06ac67b47c4d2b"/>
    <p:sldId xmlns:r="http://schemas.openxmlformats.org/officeDocument/2006/relationships" id="261" r:id="R99dc7ecae5d342e0"/>
  </p:sldIdLst>
  <p:sldSz cx="18288000" cy="10287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30ec40996cc410d" /><Relationship Type="http://schemas.openxmlformats.org/officeDocument/2006/relationships/slideMaster" Target="/ppt/slideMasters/slideMaster1.xml" Id="R22c23fb1b2d6427d" /><Relationship Type="http://schemas.openxmlformats.org/officeDocument/2006/relationships/notesMaster" Target="/ppt/notesMasters/notesMaster1.xml" Id="R224be4b41b294299" /><Relationship Type="http://schemas.openxmlformats.org/officeDocument/2006/relationships/presProps" Target="/ppt/presProps.xml" Id="R934de2ebcbd84c6b" /><Relationship Type="http://schemas.openxmlformats.org/officeDocument/2006/relationships/tableStyles" Target="/ppt/tableStyles.xml" Id="R1fd482d1f74a42b0" /><Relationship Type="http://schemas.openxmlformats.org/officeDocument/2006/relationships/slide" Target="/ppt/slides/slide1.xml" Id="Re7ae0e50a08c44c7" /><Relationship Type="http://schemas.openxmlformats.org/officeDocument/2006/relationships/slide" Target="/ppt/slides/slide2.xml" Id="Rac986288bf24428e" /><Relationship Type="http://schemas.openxmlformats.org/officeDocument/2006/relationships/slide" Target="/ppt/slides/slide3.xml" Id="R78f77353880846b3" /><Relationship Type="http://schemas.openxmlformats.org/officeDocument/2006/relationships/slide" Target="/ppt/slides/slide4.xml" Id="R9dafde2a2e204710" /><Relationship Type="http://schemas.openxmlformats.org/officeDocument/2006/relationships/slide" Target="/ppt/slides/slide5.xml" Id="Raf06ac67b47c4d2b" /><Relationship Type="http://schemas.openxmlformats.org/officeDocument/2006/relationships/slide" Target="/ppt/slides/slide6.xml" Id="R99dc7ecae5d342e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c673858859e490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bb26da6e964478e" /><Relationship Type="http://schemas.openxmlformats.org/officeDocument/2006/relationships/notesMaster" Target="/ppt/notesMasters/notesMaster1.xml" Id="Re400c43b1ffd4bc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ff0581ba1344584" /><Relationship Type="http://schemas.openxmlformats.org/officeDocument/2006/relationships/notesMaster" Target="/ppt/notesMasters/notesMaster1.xml" Id="R6a85f0fee00041e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69226f61fef4fc4" /><Relationship Type="http://schemas.openxmlformats.org/officeDocument/2006/relationships/notesMaster" Target="/ppt/notesMasters/notesMaster1.xml" Id="R932c0276ceb144c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0eced8a501546a6" /><Relationship Type="http://schemas.openxmlformats.org/officeDocument/2006/relationships/notesMaster" Target="/ppt/notesMasters/notesMaster1.xml" Id="R90a1734eaba3463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38116f2a56344dc" /><Relationship Type="http://schemas.openxmlformats.org/officeDocument/2006/relationships/notesMaster" Target="/ppt/notesMasters/notesMaster1.xml" Id="Rb845473dc9a84d8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ce5c658f13c4c04" /><Relationship Type="http://schemas.openxmlformats.org/officeDocument/2006/relationships/notesMaster" Target="/ppt/notesMasters/notesMaster1.xml" Id="R01a80a9ff538438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Eigen EAW-werkwijze zonder externe standaardclaim.</a:t>
            </a:r>
          </a:p>
          <a:p xmlns:a="http://schemas.openxmlformats.org/drawingml/2006/main">
            <a:r>
              <a:t>Vergelijk dezelfde eigenschap. Afwezig document betekent niet automatisch afwezige voorziening.</a:t>
            </a:r>
          </a:p>
          <a:p xmlns:a="http://schemas.openxmlformats.org/drawingml/2006/main">
            <a:r>
              <a:t>QC-01 BL en TG hebben scope, versie, peildatum en bewijsstatus.</a:t>
            </a:r>
          </a:p>
          <a:p xmlns:a="http://schemas.openxmlformats.org/drawingml/2006/main">
            <a:r>
              <a:t>QC-02 De vergelijking gebruikt dezelfde objecten en eigenschappen.</a:t>
            </a:r>
          </a:p>
          <a:p xmlns:a="http://schemas.openxmlformats.org/drawingml/2006/main">
            <a:r>
              <a:t>QC-03 Een documentatiegat is onderscheiden van een ontbrekende voorziening.</a:t>
            </a:r>
          </a:p>
          <a:p xmlns:a="http://schemas.openxmlformats.org/drawingml/2006/main">
            <a:r>
              <a:t>QC-04 Onbekend is zichtbaar en wordt niet als conform of als bewezen fout behandeld.</a:t>
            </a:r>
          </a:p>
          <a:p xmlns:a="http://schemas.openxmlformats.org/drawingml/2006/main">
            <a:r>
              <a:t>QC-05 Elke GP verwijst naar onderliggende bronnen.</a:t>
            </a:r>
          </a:p>
          <a:p xmlns:a="http://schemas.openxmlformats.org/drawingml/2006/main">
            <a:r>
              <a:t>QC-06 Directe en indirecte impact hebben een traceerbare relatie en bewijsstatus.</a:t>
            </a:r>
          </a:p>
          <a:p xmlns:a="http://schemas.openxmlformats.org/drawingml/2006/main">
            <a:r>
              <a:t>QC-07 Prioriteit is gemotiveerd zonder dubbele telling van dezelfde oorzaak.</a:t>
            </a:r>
          </a:p>
          <a:p xmlns:a="http://schemas.openxmlformats.org/drawingml/2006/main">
            <a:r>
              <a:t>QC-08 Veranderopties omvatten waar relevant behoud en onderzoek.</a:t>
            </a:r>
          </a:p>
          <a:p xmlns:a="http://schemas.openxmlformats.org/drawingml/2006/main">
            <a:r>
              <a:t>QC-09 Elk sluitingscriterium benoemt test, bewijs en beslisserstatus.</a:t>
            </a:r>
          </a:p>
          <a:p xmlns:a="http://schemas.openxmlformats.org/drawingml/2006/main">
            <a:r>
              <a:t>QC-10 Alleen beoordeeld sluitingsbewijs kan een gap afsluiten.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Eigen EAW-werkwijze zonder externe standaardclaim.</a:t>
            </a:r>
          </a:p>
          <a:p xmlns:a="http://schemas.openxmlformats.org/drawingml/2006/main">
            <a:r>
              <a:t>Een documentatiegat vraagt onderzoek. GP-01 berust hier op expliciet aangenomen ontbrekend controlegedrag.</a:t>
            </a:r>
          </a:p>
          <a:p xmlns:a="http://schemas.openxmlformats.org/drawingml/2006/main">
            <a:r>
              <a:t>QC-01 BL en TG hebben scope, versie, peildatum en bewijsstatus.</a:t>
            </a:r>
          </a:p>
          <a:p xmlns:a="http://schemas.openxmlformats.org/drawingml/2006/main">
            <a:r>
              <a:t>QC-02 De vergelijking gebruikt dezelfde objecten en eigenschappen.</a:t>
            </a:r>
          </a:p>
          <a:p xmlns:a="http://schemas.openxmlformats.org/drawingml/2006/main">
            <a:r>
              <a:t>QC-03 Een documentatiegat is onderscheiden van een ontbrekende voorziening.</a:t>
            </a:r>
          </a:p>
          <a:p xmlns:a="http://schemas.openxmlformats.org/drawingml/2006/main">
            <a:r>
              <a:t>QC-04 Onbekend is zichtbaar en wordt niet als conform of als bewezen fout behandeld.</a:t>
            </a:r>
          </a:p>
          <a:p xmlns:a="http://schemas.openxmlformats.org/drawingml/2006/main">
            <a:r>
              <a:t>QC-05 Elke GP verwijst naar onderliggende bronnen.</a:t>
            </a:r>
          </a:p>
          <a:p xmlns:a="http://schemas.openxmlformats.org/drawingml/2006/main">
            <a:r>
              <a:t>QC-06 Directe en indirecte impact hebben een traceerbare relatie en bewijsstatus.</a:t>
            </a:r>
          </a:p>
          <a:p xmlns:a="http://schemas.openxmlformats.org/drawingml/2006/main">
            <a:r>
              <a:t>QC-07 Prioriteit is gemotiveerd zonder dubbele telling van dezelfde oorzaak.</a:t>
            </a:r>
          </a:p>
          <a:p xmlns:a="http://schemas.openxmlformats.org/drawingml/2006/main">
            <a:r>
              <a:t>QC-08 Veranderopties omvatten waar relevant behoud en onderzoek.</a:t>
            </a:r>
          </a:p>
          <a:p xmlns:a="http://schemas.openxmlformats.org/drawingml/2006/main">
            <a:r>
              <a:t>QC-09 Elk sluitingscriterium benoemt test, bewijs en beslisserstatus.</a:t>
            </a:r>
          </a:p>
          <a:p xmlns:a="http://schemas.openxmlformats.org/drawingml/2006/main">
            <a:r>
              <a:t>QC-10 Alleen beoordeeld sluitingsbewijs kan een gap afsluiten.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Eigen EAW-werkwijze zonder externe standaardclaim.</a:t>
            </a:r>
          </a:p>
          <a:p xmlns:a="http://schemas.openxmlformats.org/drawingml/2006/main">
            <a:r>
              <a:t>Een relatie verklaart waarom iets geraakt wordt. Nabijheid in een diagram is onvoldoende.</a:t>
            </a:r>
          </a:p>
          <a:p xmlns:a="http://schemas.openxmlformats.org/drawingml/2006/main">
            <a:r>
              <a:t>QC-01 BL en TG hebben scope, versie, peildatum en bewijsstatus.</a:t>
            </a:r>
          </a:p>
          <a:p xmlns:a="http://schemas.openxmlformats.org/drawingml/2006/main">
            <a:r>
              <a:t>QC-02 De vergelijking gebruikt dezelfde objecten en eigenschappen.</a:t>
            </a:r>
          </a:p>
          <a:p xmlns:a="http://schemas.openxmlformats.org/drawingml/2006/main">
            <a:r>
              <a:t>QC-03 Een documentatiegat is onderscheiden van een ontbrekende voorziening.</a:t>
            </a:r>
          </a:p>
          <a:p xmlns:a="http://schemas.openxmlformats.org/drawingml/2006/main">
            <a:r>
              <a:t>QC-04 Onbekend is zichtbaar en wordt niet als conform of als bewezen fout behandeld.</a:t>
            </a:r>
          </a:p>
          <a:p xmlns:a="http://schemas.openxmlformats.org/drawingml/2006/main">
            <a:r>
              <a:t>QC-05 Elke GP verwijst naar onderliggende bronnen.</a:t>
            </a:r>
          </a:p>
          <a:p xmlns:a="http://schemas.openxmlformats.org/drawingml/2006/main">
            <a:r>
              <a:t>QC-06 Directe en indirecte impact hebben een traceerbare relatie en bewijsstatus.</a:t>
            </a:r>
          </a:p>
          <a:p xmlns:a="http://schemas.openxmlformats.org/drawingml/2006/main">
            <a:r>
              <a:t>QC-07 Prioriteit is gemotiveerd zonder dubbele telling van dezelfde oorzaak.</a:t>
            </a:r>
          </a:p>
          <a:p xmlns:a="http://schemas.openxmlformats.org/drawingml/2006/main">
            <a:r>
              <a:t>QC-08 Veranderopties omvatten waar relevant behoud en onderzoek.</a:t>
            </a:r>
          </a:p>
          <a:p xmlns:a="http://schemas.openxmlformats.org/drawingml/2006/main">
            <a:r>
              <a:t>QC-09 Elk sluitingscriterium benoemt test, bewijs en beslisserstatus.</a:t>
            </a:r>
          </a:p>
          <a:p xmlns:a="http://schemas.openxmlformats.org/drawingml/2006/main">
            <a:r>
              <a:t>QC-10 Alleen beoordeeld sluitingsbewijs kan een gap afsluiten.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Eigen EAW-werkwijze zonder externe standaardclaim.</a:t>
            </a:r>
          </a:p>
          <a:p xmlns:a="http://schemas.openxmlformats.org/drawingml/2006/main">
            <a:r>
              <a:t>Een voorgesteld target maakt een gap nog geen geautoriseerde veranderopdracht.</a:t>
            </a:r>
          </a:p>
          <a:p xmlns:a="http://schemas.openxmlformats.org/drawingml/2006/main">
            <a:r>
              <a:t>QC-01 BL en TG hebben scope, versie, peildatum en bewijsstatus.</a:t>
            </a:r>
          </a:p>
          <a:p xmlns:a="http://schemas.openxmlformats.org/drawingml/2006/main">
            <a:r>
              <a:t>QC-02 De vergelijking gebruikt dezelfde objecten en eigenschappen.</a:t>
            </a:r>
          </a:p>
          <a:p xmlns:a="http://schemas.openxmlformats.org/drawingml/2006/main">
            <a:r>
              <a:t>QC-03 Een documentatiegat is onderscheiden van een ontbrekende voorziening.</a:t>
            </a:r>
          </a:p>
          <a:p xmlns:a="http://schemas.openxmlformats.org/drawingml/2006/main">
            <a:r>
              <a:t>QC-04 Onbekend is zichtbaar en wordt niet als conform of als bewezen fout behandeld.</a:t>
            </a:r>
          </a:p>
          <a:p xmlns:a="http://schemas.openxmlformats.org/drawingml/2006/main">
            <a:r>
              <a:t>QC-05 Elke GP verwijst naar onderliggende bronnen.</a:t>
            </a:r>
          </a:p>
          <a:p xmlns:a="http://schemas.openxmlformats.org/drawingml/2006/main">
            <a:r>
              <a:t>QC-06 Directe en indirecte impact hebben een traceerbare relatie en bewijsstatus.</a:t>
            </a:r>
          </a:p>
          <a:p xmlns:a="http://schemas.openxmlformats.org/drawingml/2006/main">
            <a:r>
              <a:t>QC-07 Prioriteit is gemotiveerd zonder dubbele telling van dezelfde oorzaak.</a:t>
            </a:r>
          </a:p>
          <a:p xmlns:a="http://schemas.openxmlformats.org/drawingml/2006/main">
            <a:r>
              <a:t>QC-08 Veranderopties omvatten waar relevant behoud en onderzoek.</a:t>
            </a:r>
          </a:p>
          <a:p xmlns:a="http://schemas.openxmlformats.org/drawingml/2006/main">
            <a:r>
              <a:t>QC-09 Elk sluitingscriterium benoemt test, bewijs en beslisserstatus.</a:t>
            </a:r>
          </a:p>
          <a:p xmlns:a="http://schemas.openxmlformats.org/drawingml/2006/main">
            <a:r>
              <a:t>QC-10 Alleen beoordeeld sluitingsbewijs kan een gap afsluiten.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Eigen EAW-werkwijze zonder externe standaardclaim.</a:t>
            </a:r>
          </a:p>
          <a:p xmlns:a="http://schemas.openxmlformats.org/drawingml/2006/main">
            <a:r>
              <a:t>Een geplande test sluit geen gap. Alleen beoordeeld bewijs ondersteunt afsluiting.</a:t>
            </a:r>
          </a:p>
          <a:p xmlns:a="http://schemas.openxmlformats.org/drawingml/2006/main">
            <a:r>
              <a:t>QC-01 BL en TG hebben scope, versie, peildatum en bewijsstatus.</a:t>
            </a:r>
          </a:p>
          <a:p xmlns:a="http://schemas.openxmlformats.org/drawingml/2006/main">
            <a:r>
              <a:t>QC-02 De vergelijking gebruikt dezelfde objecten en eigenschappen.</a:t>
            </a:r>
          </a:p>
          <a:p xmlns:a="http://schemas.openxmlformats.org/drawingml/2006/main">
            <a:r>
              <a:t>QC-03 Een documentatiegat is onderscheiden van een ontbrekende voorziening.</a:t>
            </a:r>
          </a:p>
          <a:p xmlns:a="http://schemas.openxmlformats.org/drawingml/2006/main">
            <a:r>
              <a:t>QC-04 Onbekend is zichtbaar en wordt niet als conform of als bewezen fout behandeld.</a:t>
            </a:r>
          </a:p>
          <a:p xmlns:a="http://schemas.openxmlformats.org/drawingml/2006/main">
            <a:r>
              <a:t>QC-05 Elke GP verwijst naar onderliggende bronnen.</a:t>
            </a:r>
          </a:p>
          <a:p xmlns:a="http://schemas.openxmlformats.org/drawingml/2006/main">
            <a:r>
              <a:t>QC-06 Directe en indirecte impact hebben een traceerbare relatie en bewijsstatus.</a:t>
            </a:r>
          </a:p>
          <a:p xmlns:a="http://schemas.openxmlformats.org/drawingml/2006/main">
            <a:r>
              <a:t>QC-07 Prioriteit is gemotiveerd zonder dubbele telling van dezelfde oorzaak.</a:t>
            </a:r>
          </a:p>
          <a:p xmlns:a="http://schemas.openxmlformats.org/drawingml/2006/main">
            <a:r>
              <a:t>QC-08 Veranderopties omvatten waar relevant behoud en onderzoek.</a:t>
            </a:r>
          </a:p>
          <a:p xmlns:a="http://schemas.openxmlformats.org/drawingml/2006/main">
            <a:r>
              <a:t>QC-09 Elk sluitingscriterium benoemt test, bewijs en beslisserstatus.</a:t>
            </a:r>
          </a:p>
          <a:p xmlns:a="http://schemas.openxmlformats.org/drawingml/2006/main">
            <a:r>
              <a:t>QC-10 Alleen beoordeeld sluitingsbewijs kan een gap afsluiten.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Eigen EAW-werkwijze zonder externe standaardclaim.</a:t>
            </a:r>
          </a:p>
          <a:p xmlns:a="http://schemas.openxmlformats.org/drawingml/2006/main">
            <a:r>
              <a:t>QC-nummers verwijzen naar de criteria in het artikel. Fictieve ontwerpcontrole is geen externe onafhankelijke review.</a:t>
            </a:r>
          </a:p>
          <a:p xmlns:a="http://schemas.openxmlformats.org/drawingml/2006/main">
            <a:r>
              <a:t>QC-01 BL en TG hebben scope, versie, peildatum en bewijsstatus.</a:t>
            </a:r>
          </a:p>
          <a:p xmlns:a="http://schemas.openxmlformats.org/drawingml/2006/main">
            <a:r>
              <a:t>QC-02 De vergelijking gebruikt dezelfde objecten en eigenschappen.</a:t>
            </a:r>
          </a:p>
          <a:p xmlns:a="http://schemas.openxmlformats.org/drawingml/2006/main">
            <a:r>
              <a:t>QC-03 Een documentatiegat is onderscheiden van een ontbrekende voorziening.</a:t>
            </a:r>
          </a:p>
          <a:p xmlns:a="http://schemas.openxmlformats.org/drawingml/2006/main">
            <a:r>
              <a:t>QC-04 Onbekend is zichtbaar en wordt niet als conform of als bewezen fout behandeld.</a:t>
            </a:r>
          </a:p>
          <a:p xmlns:a="http://schemas.openxmlformats.org/drawingml/2006/main">
            <a:r>
              <a:t>QC-05 Elke GP verwijst naar onderliggende bronnen.</a:t>
            </a:r>
          </a:p>
          <a:p xmlns:a="http://schemas.openxmlformats.org/drawingml/2006/main">
            <a:r>
              <a:t>QC-06 Directe en indirecte impact hebben een traceerbare relatie en bewijsstatus.</a:t>
            </a:r>
          </a:p>
          <a:p xmlns:a="http://schemas.openxmlformats.org/drawingml/2006/main">
            <a:r>
              <a:t>QC-07 Prioriteit is gemotiveerd zonder dubbele telling van dezelfde oorzaak.</a:t>
            </a:r>
          </a:p>
          <a:p xmlns:a="http://schemas.openxmlformats.org/drawingml/2006/main">
            <a:r>
              <a:t>QC-08 Veranderopties omvatten waar relevant behoud en onderzoek.</a:t>
            </a:r>
          </a:p>
          <a:p xmlns:a="http://schemas.openxmlformats.org/drawingml/2006/main">
            <a:r>
              <a:t>QC-09 Elk sluitingscriterium benoemt test, bewijs en beslisserstatus.</a:t>
            </a:r>
          </a:p>
          <a:p xmlns:a="http://schemas.openxmlformats.org/drawingml/2006/main">
            <a:r>
              <a:t>QC-10 Alleen beoordeeld sluitingsbewijs kan een gap afsluiten.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918857a35b949a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37247f390284ad8" /><Relationship Type="http://schemas.openxmlformats.org/officeDocument/2006/relationships/slideLayout" Target="/ppt/slideLayouts/slideLayout1.xml" Id="R2380b42ed130426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380b42ed130426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f3a57e7cac4ea1" /><Relationship Type="http://schemas.openxmlformats.org/officeDocument/2006/relationships/notesSlide" Target="/ppt/notesSlides/notesSlide1.xml" Id="R07423ddb84b244c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208682803a4616" /><Relationship Type="http://schemas.openxmlformats.org/officeDocument/2006/relationships/notesSlide" Target="/ppt/notesSlides/notesSlide2.xml" Id="Rd5dfaf3ca67c464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5c2beb812948e1" /><Relationship Type="http://schemas.openxmlformats.org/officeDocument/2006/relationships/notesSlide" Target="/ppt/notesSlides/notesSlide3.xml" Id="Rd123c565e12f4e9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92bfed9e1e42ea" /><Relationship Type="http://schemas.openxmlformats.org/officeDocument/2006/relationships/notesSlide" Target="/ppt/notesSlides/notesSlide4.xml" Id="R3d6a83e9f5c6486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908d94851344d9" /><Relationship Type="http://schemas.openxmlformats.org/officeDocument/2006/relationships/notesSlide" Target="/ppt/notesSlides/notesSlide5.xml" Id="R584c94a85cb5480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715e54fc1e450f" /><Relationship Type="http://schemas.openxmlformats.org/officeDocument/2006/relationships/notesSlide" Target="/ppt/notesSlides/notesSlide6.xml" Id="R273ccc00dc664f3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27DE467-812F-4DB7-9E2B-F3B2A9260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Vergelijkingsbasis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5A9604-0C2C-4924-8746-74BFB40AC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Impact &amp; Gap Analysis v1.1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13C84C-9436-44D9-855F-F44D2E09F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BL-01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Huidige toestand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CDF2AD-2F6C-48A4-8CB0-E64B0F8CC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9875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TG-01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Gewenste toestand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4D0965-5C7E-48B0-9C0E-52F5EB9DE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190750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GP-01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Acceptatiegap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12E833-A771-4E91-80AA-727BC35DE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39600" y="1714500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IM-01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Werkverdeling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31FFF2-D3BA-4BB8-9CFD-A9DCB4618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39600" y="2809875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AC-01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Sluitingsbewijs</a:t>
            </a:r>
          </a:p>
        </p:txBody>
      </p:sp>
      <p:cxnSp>
        <p:nvCxnSpPr>
          <p:cNvPr id="27" name=""/>
          <p:cNvCxnSpPr>
            <a:stCxn xmlns:a="http://schemas.openxmlformats.org/drawingml/2006/main" id="3" idx="3"/>
            <a:endCxn xmlns:a="http://schemas.openxmlformats.org/drawingml/2006/main" id="5" idx="1"/>
          </p:cNvCxnSpPr>
          <p:nvPr/>
        </p:nvCxnSpPr>
        <p:spPr>
          <a:xfrm xmlns:a="http://schemas.openxmlformats.org/drawingml/2006/main">
            <a:off x="3562350" y="2085975"/>
            <a:ext cx="2571750" cy="476250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cxnSp>
        <p:nvCxnSpPr>
          <p:cNvPr id="28" name=""/>
          <p:cNvCxnSpPr>
            <a:stCxn xmlns:a="http://schemas.openxmlformats.org/drawingml/2006/main" id="4" idx="3"/>
            <a:endCxn xmlns:a="http://schemas.openxmlformats.org/drawingml/2006/main" id="5" idx="1"/>
          </p:cNvCxnSpPr>
          <p:nvPr/>
        </p:nvCxnSpPr>
        <p:spPr>
          <a:xfrm xmlns:a="http://schemas.openxmlformats.org/drawingml/2006/main" flipV="1">
            <a:off x="3562350" y="2562225"/>
            <a:ext cx="2571750" cy="619125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cxnSp>
        <p:nvCxnSpPr>
          <p:cNvPr id="29" name=""/>
          <p:cNvCxnSpPr>
            <a:stCxn xmlns:a="http://schemas.openxmlformats.org/drawingml/2006/main" id="5" idx="3"/>
            <a:endCxn xmlns:a="http://schemas.openxmlformats.org/drawingml/2006/main" id="6" idx="1"/>
          </p:cNvCxnSpPr>
          <p:nvPr/>
        </p:nvCxnSpPr>
        <p:spPr>
          <a:xfrm xmlns:a="http://schemas.openxmlformats.org/drawingml/2006/main" flipV="1">
            <a:off x="9086850" y="2085975"/>
            <a:ext cx="2952750" cy="476250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cxnSp>
        <p:nvCxnSpPr>
          <p:cNvPr id="30" name=""/>
          <p:cNvCxnSpPr>
            <a:stCxn xmlns:a="http://schemas.openxmlformats.org/drawingml/2006/main" id="5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>
            <a:off x="9086850" y="2562225"/>
            <a:ext cx="2952750" cy="619125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803CC7-6322-449D-AC4E-A64A37DB4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0"/>
            <a:ext cx="16573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Relaties: 1–3 vergelijken / 2–3 vergelijken / 3–4 raakt / 3–5 sluiten met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5C3754-9839-4C0D-9118-09343121A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1504950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4E35F9-D49A-4E5C-8FFF-1F04306C8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600325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B10215-24D1-4917-BA2D-CCCF1DEB3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1981200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C42849-9BED-4220-BE30-B322D5519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06275" y="1504950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ABFB0E-915B-4CDD-A5B0-62114112E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06275" y="2600325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5</a:t>
            </a:r>
          </a:p>
        </p:txBody>
      </p:sp>
      <p:graphicFrame>
        <p:nvGraphicFramePr>
          <p:cNvPr id="37" name=""/>
          <p:cNvGraphicFramePr/>
          <p:nvPr/>
        </p:nvGraphicFramePr>
        <p:xfrm>
          <a:off xmlns:a="http://schemas.openxmlformats.org/drawingml/2006/main" x="609600" y="4143375"/>
          <a:ext xmlns:a="http://schemas.openxmlformats.org/drawingml/2006/main" cx="17068800" cy="5238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Fictieve invulling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Analyse / scope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GA-01 v1.1; 20-09-2026; ochtendwerkvoorraad; fictieve data-architect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BL-01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DEMO-BL v1.1: publiceert elke lijst direct zonder volledigheidscontrole. Expliciete fictieve casusaanname.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TG-01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DEMO-TG v1.0: complete snapshot met contract en herstel; voorgesteld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EV-01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EV-01: DEMO-BL v1.1 specificeert het ontbrekende controlegedrag. Fictief, geen productieonderzoek.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Vergelijkingsobject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EX-01 snapshotlevering; acceptatie, contract en herstel; dezelfde levering aan beide kanten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Analysegrens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Binnen: ontvangst tot Werkvoorraad; buiten: bronproceskwaliteit; oorzaak/omvang productie onbekend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2C92C7-39AE-47BC-A689-8813874C7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Fictief voorbeeld  /  1 van 6</a:t>
            </a:r>
          </a:p>
        </p:txBody>
      </p:sp>
    </p:spTree>
    <p:extLst>
      <p:ext uri="{BB962C8B-B14F-4D97-AF65-F5344CB8AC3E}">
        <p14:creationId xmlns:p14="http://schemas.microsoft.com/office/powerpoint/2010/main" val="183145226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9072DA-478B-4589-8105-39AD92E92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Gapregister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34897C-12B9-47EB-BF44-0130275CE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Impact &amp; Gap Analysis v1.1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A47AE1-9641-4E2B-8AF8-307837F08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Een documentatiegat vraagt onderzoek. GP-01 berust hier op expliciet aangenomen ontbrekend controlegedrag.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Fictieve invulling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GP-01 Acceptatie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BL: controle ontbreekt volgens casusaanname. TG: controle vóór publicatie. Toevoegen op basis van EV-01.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GP-02 Contract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BL: geen beheerd contract; TG: CT-01 met eigenaar/versie; toevoegen; EV-01; casusgap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GP-03 Herstel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BL: gedrag onbewezen; TG: RF-01; onzeker; EV ontbreekt; eerst onderzoek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Behouden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BR-01 als bronhouder en aanvraag-id als sleutel; DEMO-LM v1.0; casusaanname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Uitfaseren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Ongecontroleerd oud publicatiepad pas na overgangsacceptatie; afnemerscheck vereist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Oorzaakhypothese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Gebrek aan eigenaarschap mogelijk oorzaak; niet vastgesteld; data-owner onderzoekt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52BA3A-A13E-4CD9-B1AE-CE08F5033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rPr>
              <a:t>Alle casusgegevens, rollen, normen en besluiten zijn fictief. Open punten zijn expliciet benoemd.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D2C4B3-96CE-4118-A654-F6221976B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Fictief voorbeeld  /  2 van 6</a:t>
            </a:r>
          </a:p>
        </p:txBody>
      </p:sp>
    </p:spTree>
    <p:extLst>
      <p:ext uri="{BB962C8B-B14F-4D97-AF65-F5344CB8AC3E}">
        <p14:creationId xmlns:p14="http://schemas.microsoft.com/office/powerpoint/2010/main" val="199826841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160ADE-FBB0-47FE-85A5-1944C2A71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Impactketen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8FD23E-71F2-4FB3-82C0-5CA3021CE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Impact &amp; Gap Analysis v1.1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5968A5-014F-48FC-A310-082783E46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Een relatie verklaart waarom iets geraakt wordt. Nabijheid in een diagram is onvoldoende.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Fictieve invulling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IM-01 Direct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GP-01 raakt EX-01 publicatie; onvolledige set kan WV-01 onvolledig maken; ontwerpredenering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IM-02 Gebruik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WV-01 kan aanvragen missen in werkverdeling; fictief scenario, omvang onbekend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IM-03 Contract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GP-02 raakt CT-01 en SV-05 Catalogus; definities/versies moeten traceerbaar worden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IM-04 Herstel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GP-03 raakt RF-01 en NR-03; effect van herlevering eerst beproeven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Eigenaarschap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Domein Aanvraag voor semantiek; Werkvoorraad voor gebruik; rollen voorgesteld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Dubbele telling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IM-01/02 vormen één gevolgketen; geen twee financiële baten opgevoerd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E43229-18EA-46DB-A0DF-E9ACB03CA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rPr>
              <a:t>Alle casusgegevens, rollen, normen en besluiten zijn fictief. Open punten zijn expliciet benoemd.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62220C-F2A0-43CC-A052-97985FC85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Fictief voorbeeld  /  3 van 6</a:t>
            </a:r>
          </a:p>
        </p:txBody>
      </p:sp>
    </p:spTree>
    <p:extLst>
      <p:ext uri="{BB962C8B-B14F-4D97-AF65-F5344CB8AC3E}">
        <p14:creationId xmlns:p14="http://schemas.microsoft.com/office/powerpoint/2010/main" val="82316424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1F6959-A04A-4C63-A743-1FF055795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Opties en prioriteit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DC2365-E982-4594-B95F-197043D5C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Impact &amp; Gap Analysis v1.1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C603CF-D46D-4199-A4B2-6AAA72556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Een voorgesteld target maakt een gap nog geen geautoriseerde veranderopdracht.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Fictieve invulling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O-01 Onderzoek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Herlevering beproeven voor GP-03; reduceert onzekerheid; inspanning nog te ramen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O-02 Contract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CT-01 en eigenaarschap vaststellen voor GP-02; nodig vóór acceptatietest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O-03 Validatie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SV-02 vóór SV-03 voor GP-01; vereist CT-01; beheerkosten onbekend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O-00 Behoud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Bestand tijdelijk behouden met handmatige controle; risico blijft; geen genomen acceptatie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Prioriteit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Eerst GP-02 + onderzoek GP-03, dan GP-01; volgorde op afhankelijkheid, geen numerieke score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Afweging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Meer controle kan publicatie stoppen; afnemer moet veroudering kunnen zien; capaciteit/budget open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44BBA3-7133-45AC-907C-51FA71FE8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rPr>
              <a:t>Alle casusgegevens, rollen, normen en besluiten zijn fictief. Open punten zijn expliciet benoemd.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659498-BBD6-4341-9FF7-16EF3C54C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Fictief voorbeeld  /  4 van 6</a:t>
            </a:r>
          </a:p>
        </p:txBody>
      </p:sp>
    </p:spTree>
    <p:extLst>
      <p:ext uri="{BB962C8B-B14F-4D97-AF65-F5344CB8AC3E}">
        <p14:creationId xmlns:p14="http://schemas.microsoft.com/office/powerpoint/2010/main" val="127816833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6A1C3C-772C-4F4D-BEB3-2FB1A3936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Sluitingsbewijs en overdracht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E9172A-6E6F-4A4F-A70F-CC6022E6B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Impact &amp; Gap Analysis v1.1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8298C4-78BA-4CB7-B6BB-3ED256027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Een geplande test sluit geen gap. Alleen beoordeeld bewijs ondersteunt afsluiting.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Fictieve invulling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AC-01 bij GP-01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Halve set aanbieden: SV-03 behoudt vorige set met status; EV-AC01; afnemer beslist na test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AC-02 bij GP-02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CT-01 vastgesteld met eigenaar en versie; EV-AC02 besluitrecord; data-owner bevestigt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AC-03 bij GP-03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Herlevering: gelijk effect; conflict stopt; EV-AC03; pas daarna gapstatus bepalen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Sluitingsstatus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GP-01 open; GP-02 open; GP-03 onzeker; geen test uitgevoerd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Roadmapinput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WP-01 contract/onderzoek; WP-02 validatie; WP-03 proef en acceptatie; allemaal voorgesteld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Herijking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CT/gebruik wijzigt: BL/TG-vergelijking herzien; oude EV en versies behouden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F2B3E0-C275-4451-A690-8DFC5C490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rPr>
              <a:t>Alle casusgegevens, rollen, normen en besluiten zijn fictief. Open punten zijn expliciet benoemd.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5D8ECB-6A21-48A9-8F2D-D87252400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Fictief voorbeeld  /  5 van 6</a:t>
            </a:r>
          </a:p>
        </p:txBody>
      </p:sp>
    </p:spTree>
    <p:extLst>
      <p:ext uri="{BB962C8B-B14F-4D97-AF65-F5344CB8AC3E}">
        <p14:creationId xmlns:p14="http://schemas.microsoft.com/office/powerpoint/2010/main" val="55067692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69D4B2-8817-42C1-80F0-70CAD4899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Review en samenhang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595BC6-462D-4594-B923-01D842CDC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Impact &amp; Gap Analysis v1.1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F775BD-2E5D-47D6-9CF3-15E13A1A6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QC-nummers verwijzen naar de criteria in het artikel. Fictieve ontwerpcontrole is geen externe onafhankelijke review.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Fictieve invulling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QC-01 t/m QC-05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Ontwerpcontrole: eerste vijf criteria ingevuld op pagina 1–4; open casusbewijs expliciet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QC-06 t/m QC-10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Ontwerpcontrole: gevolgen, mandaat, status en herijking ingevuld; geen productieacceptatie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Bronmodellen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DEMO-CASE/DEMO-LM/DEMO-LC/DEMO-DQ v1.0; fictieve inputs; geen echte organisatiebronnen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Productrelaties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data domain ownership model; logical data model; data flow lineage model; data lifecycle model; data quality model; data integration distribution model; data platform architecture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Reviewer / datum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Fictieve data-architect; 20-09-2026; ontwerpcontrole; operationele bewijs- en mandaatvragen open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Conclusie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Casusontwerp ter beoordeling; eerst genoemde open punten sluiten vóór operationele acceptatie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956E18-C453-42FD-81D4-6E6C1409B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rPr>
              <a:t>Alle casusgegevens, rollen, normen en besluiten zijn fictief. Open punten zijn expliciet benoemd.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09B427-EDA3-4B23-8DEE-F63B8CECA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Fictief voorbeeld  /  6 van 6</a:t>
            </a:r>
          </a:p>
        </p:txBody>
      </p:sp>
    </p:spTree>
    <p:extLst>
      <p:ext uri="{BB962C8B-B14F-4D97-AF65-F5344CB8AC3E}">
        <p14:creationId xmlns:p14="http://schemas.microsoft.com/office/powerpoint/2010/main" val="75702617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2026-09-20T09:04:34.4080000Z</dcterms:created>
  <dcterms:modified xsi:type="dcterms:W3CDTF">2026-09-20T09:04:34.4080000Z</dcterms:modified>
</coreProperties>
</file>