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Lst>
  <p:sldSz cx="1219196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EAW-werknotatie. Pijlen tonen gegevensrichting, niet de omgekeerde PROV-herkomstrichting. F-01 draagt aanvraagnummer en statuscode; F-02 referentiecode en betekenis; F-03 afgeleide duiding; F-04 duiding voor presentatie. Het voorbeeld is geheel fictief. DS-01 verwijst naar Aanvraag uit het Logical Data Model v1.1 en DD-01 Aanvraagdata. DS-02/03 zijn nog niet gevalideerde uitwerkingsvoorstellen. Geen runtime-observatie of volledige ketendekking geclaimd.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Invulstatus: in het voorbeeld is F-01 volledig beschreven, maar nog niet gevalideerd. Volledig ingevuld betekent niet dat de aannames waar zijn. De bronhouder en technisch beheer zijn onbekend. Classificatie, frequentie en actualiteit worden niet verzonnen. Deze werkinstructie is gelijk aan P04.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LIN-01 is een attribuutafleiding, geen extra gegevensstroom. DS-03.Statusduiding komt inhoudelijk uit DS-02.Betekenis; DS-01.Statuscode selecteert en DS-02.Statuscode is vergelijkingswaarde. Aanvraagnummer is niet ten onrechte een tekstbron. Een gedeelde verwerking bewijst geen relatie van iedere input naar iedere output. Bron: P02/P04 EAW-fictieve casus; theoretische basis W3C PROV Primer, OpenLineage Object Model en Lineage Job Facet.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Data Flow &amp; Lineage Model</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01 / Gegevensstroomkaart · Template — vervang de placeholders; pas de keten aan</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1</a:t>
            </a:r>
          </a:p>
        </p:txBody>
      </p:sp>
      <p:sp>
        <p:nvSpPr>
          <p:cNvPr id="8" name="TextBox 7"/>
          <p:cNvSpPr txBox="1"/>
          <p:nvPr/>
        </p:nvSpPr>
        <p:spPr>
          <a:xfrm>
            <a:off x="594360" y="1307592"/>
            <a:ext cx="10972800" cy="274320"/>
          </a:xfrm>
          <a:prstGeom prst="rect">
            <a:avLst/>
          </a:prstGeom>
          <a:noFill/>
        </p:spPr>
        <p:txBody>
          <a:bodyPr wrap="square" lIns="13716" rIns="13716" tIns="0" bIns="0">
            <a:spAutoFit/>
          </a:bodyPr>
          <a:lstStyle/>
          <a:p>
            <a:pPr algn="l">
              <a:spcBef>
                <a:spcPts val="0"/>
              </a:spcBef>
              <a:spcAft>
                <a:spcPts val="300"/>
              </a:spcAft>
              <a:defRPr sz="1600" b="1">
                <a:solidFill>
                  <a:srgbClr val="11314B"/>
                </a:solidFill>
                <a:latin typeface="Aptos"/>
              </a:defRPr>
            </a:pPr>
            <a:r>
              <a:t>Analysevraag: &lt;welke gegevensstroom of uitkomst wil je verklaren?&gt;</a:t>
            </a:r>
          </a:p>
        </p:txBody>
      </p:sp>
      <p:sp>
        <p:nvSpPr>
          <p:cNvPr id="9" name="TextBox 8"/>
          <p:cNvSpPr txBox="1"/>
          <p:nvPr/>
        </p:nvSpPr>
        <p:spPr>
          <a:xfrm>
            <a:off x="594360" y="1700784"/>
            <a:ext cx="10972800" cy="256032"/>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Scope: &lt;ketengrens&gt; · Modelperspectief: &lt;bestaand / beoogd&gt; · Bewijsstatus: &lt;vul in&gt;</a:t>
            </a:r>
          </a:p>
        </p:txBody>
      </p:sp>
      <p:cxnSp>
        <p:nvCxnSpPr>
          <p:cNvPr id="10" name="Connector 9"/>
          <p:cNvCxnSpPr/>
          <p:nvPr/>
        </p:nvCxnSpPr>
        <p:spPr>
          <a:xfrm>
            <a:off x="3383280" y="2761488"/>
            <a:ext cx="1115568" cy="62179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V="1">
            <a:off x="3383280" y="3730752"/>
            <a:ext cx="1115568" cy="932688"/>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V="1">
            <a:off x="7324344" y="2953512"/>
            <a:ext cx="1261872" cy="57607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9966960" y="3657600"/>
            <a:ext cx="0" cy="43891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4360" y="2139696"/>
            <a:ext cx="2788920" cy="1572768"/>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49808" y="2258568"/>
            <a:ext cx="2478024"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DS-01 · BRONGEGEVENS</a:t>
            </a:r>
          </a:p>
        </p:txBody>
      </p:sp>
      <p:sp>
        <p:nvSpPr>
          <p:cNvPr id="16" name="TextBox 15"/>
          <p:cNvSpPr txBox="1"/>
          <p:nvPr/>
        </p:nvSpPr>
        <p:spPr>
          <a:xfrm>
            <a:off x="749808" y="2578608"/>
            <a:ext cx="2478024"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&lt;Brongegevens&gt;</a:t>
            </a:r>
          </a:p>
        </p:txBody>
      </p:sp>
      <p:sp>
        <p:nvSpPr>
          <p:cNvPr id="17" name="TextBox 16"/>
          <p:cNvSpPr txBox="1"/>
          <p:nvPr/>
        </p:nvSpPr>
        <p:spPr>
          <a:xfrm>
            <a:off x="749808" y="3072384"/>
            <a:ext cx="2478024" cy="612647"/>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&lt;inhoud / modelreferentie&gt;</a:t>
            </a:r>
          </a:p>
        </p:txBody>
      </p:sp>
      <p:sp>
        <p:nvSpPr>
          <p:cNvPr id="18" name="Rounded Rectangle 17"/>
          <p:cNvSpPr/>
          <p:nvPr/>
        </p:nvSpPr>
        <p:spPr>
          <a:xfrm>
            <a:off x="594360" y="4069080"/>
            <a:ext cx="2788920" cy="1572768"/>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9808" y="4187952"/>
            <a:ext cx="2478024"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DS-02 · REFERENTIEGEGEVENS</a:t>
            </a:r>
          </a:p>
        </p:txBody>
      </p:sp>
      <p:sp>
        <p:nvSpPr>
          <p:cNvPr id="20" name="TextBox 19"/>
          <p:cNvSpPr txBox="1"/>
          <p:nvPr/>
        </p:nvSpPr>
        <p:spPr>
          <a:xfrm>
            <a:off x="749808" y="4507992"/>
            <a:ext cx="2478024"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&lt;Referentiegegevens&gt;</a:t>
            </a:r>
          </a:p>
        </p:txBody>
      </p:sp>
      <p:sp>
        <p:nvSpPr>
          <p:cNvPr id="21" name="TextBox 20"/>
          <p:cNvSpPr txBox="1"/>
          <p:nvPr/>
        </p:nvSpPr>
        <p:spPr>
          <a:xfrm>
            <a:off x="749808" y="5001768"/>
            <a:ext cx="2478024" cy="612647"/>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&lt;inhoud / modelreferentie&gt;</a:t>
            </a:r>
          </a:p>
        </p:txBody>
      </p:sp>
      <p:sp>
        <p:nvSpPr>
          <p:cNvPr id="22" name="Rounded Rectangle 21"/>
          <p:cNvSpPr/>
          <p:nvPr/>
        </p:nvSpPr>
        <p:spPr>
          <a:xfrm>
            <a:off x="4498848" y="2788920"/>
            <a:ext cx="2825496" cy="1691640"/>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54296" y="2907791"/>
            <a:ext cx="2514600"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TR-01 · VERWERKING</a:t>
            </a:r>
          </a:p>
        </p:txBody>
      </p:sp>
      <p:sp>
        <p:nvSpPr>
          <p:cNvPr id="24" name="TextBox 23"/>
          <p:cNvSpPr txBox="1"/>
          <p:nvPr/>
        </p:nvSpPr>
        <p:spPr>
          <a:xfrm>
            <a:off x="4654296" y="3227832"/>
            <a:ext cx="2514600"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&lt;Verwerking&gt;</a:t>
            </a:r>
          </a:p>
        </p:txBody>
      </p:sp>
      <p:sp>
        <p:nvSpPr>
          <p:cNvPr id="25" name="TextBox 24"/>
          <p:cNvSpPr txBox="1"/>
          <p:nvPr/>
        </p:nvSpPr>
        <p:spPr>
          <a:xfrm>
            <a:off x="4654296" y="3721608"/>
            <a:ext cx="2514600" cy="731520"/>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&lt;doel / regelverwijzing&gt;</a:t>
            </a:r>
          </a:p>
        </p:txBody>
      </p:sp>
      <p:sp>
        <p:nvSpPr>
          <p:cNvPr id="26" name="Rounded Rectangle 25"/>
          <p:cNvSpPr/>
          <p:nvPr/>
        </p:nvSpPr>
        <p:spPr>
          <a:xfrm>
            <a:off x="8586216" y="2139696"/>
            <a:ext cx="2770632" cy="1517904"/>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741664" y="2258568"/>
            <a:ext cx="2459736"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DS-03 · UITVOERGEGEVENS</a:t>
            </a:r>
          </a:p>
        </p:txBody>
      </p:sp>
      <p:sp>
        <p:nvSpPr>
          <p:cNvPr id="28" name="TextBox 27"/>
          <p:cNvSpPr txBox="1"/>
          <p:nvPr/>
        </p:nvSpPr>
        <p:spPr>
          <a:xfrm>
            <a:off x="8741664" y="2578608"/>
            <a:ext cx="2459736"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&lt;Uitvoergegevens&gt;</a:t>
            </a:r>
          </a:p>
        </p:txBody>
      </p:sp>
      <p:sp>
        <p:nvSpPr>
          <p:cNvPr id="29" name="TextBox 28"/>
          <p:cNvSpPr txBox="1"/>
          <p:nvPr/>
        </p:nvSpPr>
        <p:spPr>
          <a:xfrm>
            <a:off x="8741664" y="3072384"/>
            <a:ext cx="2459736" cy="557783"/>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&lt;output / LIN-verwijzing&gt;</a:t>
            </a:r>
          </a:p>
        </p:txBody>
      </p:sp>
      <p:sp>
        <p:nvSpPr>
          <p:cNvPr id="30" name="Rounded Rectangle 29"/>
          <p:cNvSpPr/>
          <p:nvPr/>
        </p:nvSpPr>
        <p:spPr>
          <a:xfrm>
            <a:off x="8586216" y="4096512"/>
            <a:ext cx="2770632" cy="1545336"/>
          </a:xfrm>
          <a:prstGeom prst="roundRect">
            <a:avLst>
              <a:gd name="adj" fmla="val 10000"/>
            </a:avLst>
          </a:prstGeom>
          <a:solidFill>
            <a:srgbClr val="E2F2E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741664" y="4215384"/>
            <a:ext cx="2459736"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AF-01 · AFNEMER</a:t>
            </a:r>
          </a:p>
        </p:txBody>
      </p:sp>
      <p:sp>
        <p:nvSpPr>
          <p:cNvPr id="32" name="TextBox 31"/>
          <p:cNvSpPr txBox="1"/>
          <p:nvPr/>
        </p:nvSpPr>
        <p:spPr>
          <a:xfrm>
            <a:off x="8741664" y="4535424"/>
            <a:ext cx="2459736"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&lt;Afnemer&gt;</a:t>
            </a:r>
          </a:p>
        </p:txBody>
      </p:sp>
      <p:sp>
        <p:nvSpPr>
          <p:cNvPr id="33" name="TextBox 32"/>
          <p:cNvSpPr txBox="1"/>
          <p:nvPr/>
        </p:nvSpPr>
        <p:spPr>
          <a:xfrm>
            <a:off x="8741664" y="5029200"/>
            <a:ext cx="2459736" cy="585215"/>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&lt;doel van het gebruik&gt;</a:t>
            </a:r>
          </a:p>
        </p:txBody>
      </p:sp>
      <p:sp>
        <p:nvSpPr>
          <p:cNvPr id="34" name="TextBox 33"/>
          <p:cNvSpPr txBox="1"/>
          <p:nvPr/>
        </p:nvSpPr>
        <p:spPr>
          <a:xfrm>
            <a:off x="3493008" y="2615184"/>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F-01</a:t>
            </a:r>
          </a:p>
        </p:txBody>
      </p:sp>
      <p:sp>
        <p:nvSpPr>
          <p:cNvPr id="35" name="TextBox 34"/>
          <p:cNvSpPr txBox="1"/>
          <p:nvPr/>
        </p:nvSpPr>
        <p:spPr>
          <a:xfrm>
            <a:off x="3520440" y="4389120"/>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F-02</a:t>
            </a:r>
          </a:p>
        </p:txBody>
      </p:sp>
      <p:sp>
        <p:nvSpPr>
          <p:cNvPr id="36" name="TextBox 35"/>
          <p:cNvSpPr txBox="1"/>
          <p:nvPr/>
        </p:nvSpPr>
        <p:spPr>
          <a:xfrm>
            <a:off x="7653527" y="2962656"/>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F-03</a:t>
            </a:r>
          </a:p>
        </p:txBody>
      </p:sp>
      <p:sp>
        <p:nvSpPr>
          <p:cNvPr id="37" name="TextBox 36"/>
          <p:cNvSpPr txBox="1"/>
          <p:nvPr/>
        </p:nvSpPr>
        <p:spPr>
          <a:xfrm>
            <a:off x="10131552" y="3776472"/>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F-04</a:t>
            </a:r>
          </a:p>
        </p:txBody>
      </p:sp>
      <p:sp>
        <p:nvSpPr>
          <p:cNvPr id="38" name="TextBox 37"/>
          <p:cNvSpPr txBox="1"/>
          <p:nvPr/>
        </p:nvSpPr>
        <p:spPr>
          <a:xfrm>
            <a:off x="4517136" y="4736592"/>
            <a:ext cx="2807208" cy="594360"/>
          </a:xfrm>
          <a:prstGeom prst="rect">
            <a:avLst/>
          </a:prstGeom>
          <a:noFill/>
        </p:spPr>
        <p:txBody>
          <a:bodyPr wrap="square" lIns="13716" rIns="13716" tIns="0" bIns="0">
            <a:spAutoFit/>
          </a:bodyPr>
          <a:lstStyle/>
          <a:p>
            <a:pPr algn="l">
              <a:spcBef>
                <a:spcPts val="0"/>
              </a:spcBef>
              <a:spcAft>
                <a:spcPts val="300"/>
              </a:spcAft>
              <a:defRPr sz="1200" b="0">
                <a:solidFill>
                  <a:srgbClr val="11314B"/>
                </a:solidFill>
                <a:latin typeface="Aptos"/>
              </a:defRPr>
            </a:pPr>
            <a:r>
              <a:t>Dupliceer views 2 en 3 voor meer stromen en afleidingen.</a:t>
            </a:r>
          </a:p>
        </p:txBody>
      </p:sp>
      <p:sp>
        <p:nvSpPr>
          <p:cNvPr id="39" name="TextBox 38"/>
          <p:cNvSpPr txBox="1"/>
          <p:nvPr/>
        </p:nvSpPr>
        <p:spPr>
          <a:xfrm>
            <a:off x="594360" y="5870448"/>
            <a:ext cx="10881360" cy="393192"/>
          </a:xfrm>
          <a:prstGeom prst="rect">
            <a:avLst/>
          </a:prstGeom>
          <a:noFill/>
        </p:spPr>
        <p:txBody>
          <a:bodyPr wrap="square" lIns="13716" rIns="13716" tIns="0" bIns="0">
            <a:spAutoFit/>
          </a:bodyPr>
          <a:lstStyle/>
          <a:p>
            <a:pPr algn="l">
              <a:spcBef>
                <a:spcPts val="0"/>
              </a:spcBef>
              <a:spcAft>
                <a:spcPts val="300"/>
              </a:spcAft>
              <a:defRPr sz="1120" b="0">
                <a:solidFill>
                  <a:srgbClr val="11314B"/>
                </a:solidFill>
                <a:latin typeface="Aptos"/>
              </a:defRPr>
            </a:pPr>
            <a:r>
              <a:t>DS = gegevens · TR = verwerking · AF = afnemer · F = gegevensrichting · LIN = specifieke herkomstrelatie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Stroomregister</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02 / &lt;Stroomcode&gt; — &lt;naam&gt; · één stroom per registerslide</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2</a:t>
            </a:r>
          </a:p>
        </p:txBody>
      </p:sp>
      <p:sp>
        <p:nvSpPr>
          <p:cNvPr id="8" name="Rounded Rectangle 7"/>
          <p:cNvSpPr/>
          <p:nvPr/>
        </p:nvSpPr>
        <p:spPr>
          <a:xfrm>
            <a:off x="502920" y="138074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9224" y="147218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a:t>
            </a:r>
          </a:p>
        </p:txBody>
      </p:sp>
      <p:sp>
        <p:nvSpPr>
          <p:cNvPr id="10" name="TextBox 9"/>
          <p:cNvSpPr txBox="1"/>
          <p:nvPr/>
        </p:nvSpPr>
        <p:spPr>
          <a:xfrm>
            <a:off x="649224" y="174650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&lt;DS-code, gegevensnaam en broncontext&gt;</a:t>
            </a:r>
          </a:p>
        </p:txBody>
      </p:sp>
      <p:sp>
        <p:nvSpPr>
          <p:cNvPr id="11" name="Rounded Rectangle 10"/>
          <p:cNvSpPr/>
          <p:nvPr/>
        </p:nvSpPr>
        <p:spPr>
          <a:xfrm>
            <a:off x="6336792" y="138074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147218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Bestemming</a:t>
            </a:r>
          </a:p>
        </p:txBody>
      </p:sp>
      <p:sp>
        <p:nvSpPr>
          <p:cNvPr id="13" name="TextBox 12"/>
          <p:cNvSpPr txBox="1"/>
          <p:nvPr/>
        </p:nvSpPr>
        <p:spPr>
          <a:xfrm>
            <a:off x="6483096" y="174650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&lt;TR-/AF-/DS-code en bestemming&gt;</a:t>
            </a:r>
          </a:p>
        </p:txBody>
      </p:sp>
      <p:sp>
        <p:nvSpPr>
          <p:cNvPr id="14" name="Rounded Rectangle 13"/>
          <p:cNvSpPr/>
          <p:nvPr/>
        </p:nvSpPr>
        <p:spPr>
          <a:xfrm>
            <a:off x="502920" y="234086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9224" y="243230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Gegevensinhoud en doel</a:t>
            </a:r>
          </a:p>
        </p:txBody>
      </p:sp>
      <p:sp>
        <p:nvSpPr>
          <p:cNvPr id="16" name="TextBox 15"/>
          <p:cNvSpPr txBox="1"/>
          <p:nvPr/>
        </p:nvSpPr>
        <p:spPr>
          <a:xfrm>
            <a:off x="649224" y="270662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&lt;welke gegevens; waarom nodig?&gt;</a:t>
            </a:r>
          </a:p>
        </p:txBody>
      </p:sp>
      <p:sp>
        <p:nvSpPr>
          <p:cNvPr id="17" name="Rounded Rectangle 16"/>
          <p:cNvSpPr/>
          <p:nvPr/>
        </p:nvSpPr>
        <p:spPr>
          <a:xfrm>
            <a:off x="6336792" y="234086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83096" y="243230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Logisch model en domein</a:t>
            </a:r>
          </a:p>
        </p:txBody>
      </p:sp>
      <p:sp>
        <p:nvSpPr>
          <p:cNvPr id="19" name="TextBox 18"/>
          <p:cNvSpPr txBox="1"/>
          <p:nvPr/>
        </p:nvSpPr>
        <p:spPr>
          <a:xfrm>
            <a:off x="6483096" y="270662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&lt;entiteit/attributen, versie en domein&gt;</a:t>
            </a:r>
          </a:p>
        </p:txBody>
      </p:sp>
      <p:sp>
        <p:nvSpPr>
          <p:cNvPr id="20" name="Rounded Rectangle 19"/>
          <p:cNvSpPr/>
          <p:nvPr/>
        </p:nvSpPr>
        <p:spPr>
          <a:xfrm>
            <a:off x="502920" y="330098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9224" y="339242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Eigenaarschap en bronautoriteit</a:t>
            </a:r>
          </a:p>
        </p:txBody>
      </p:sp>
      <p:sp>
        <p:nvSpPr>
          <p:cNvPr id="22" name="TextBox 21"/>
          <p:cNvSpPr txBox="1"/>
          <p:nvPr/>
        </p:nvSpPr>
        <p:spPr>
          <a:xfrm>
            <a:off x="649224" y="366674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&lt;data-eigenaar, bronhouder; onbekenden?&gt;</a:t>
            </a:r>
          </a:p>
        </p:txBody>
      </p:sp>
      <p:sp>
        <p:nvSpPr>
          <p:cNvPr id="23" name="Rounded Rectangle 22"/>
          <p:cNvSpPr/>
          <p:nvPr/>
        </p:nvSpPr>
        <p:spPr>
          <a:xfrm>
            <a:off x="6336792" y="330098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83096" y="339242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Modelperspectief en bewijsstatus</a:t>
            </a:r>
          </a:p>
        </p:txBody>
      </p:sp>
      <p:sp>
        <p:nvSpPr>
          <p:cNvPr id="25" name="TextBox 24"/>
          <p:cNvSpPr txBox="1"/>
          <p:nvPr/>
        </p:nvSpPr>
        <p:spPr>
          <a:xfrm>
            <a:off x="6483096" y="366674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&lt;bestaand / beoogd&gt; + &lt;bewijsstatus&gt;</a:t>
            </a:r>
          </a:p>
        </p:txBody>
      </p:sp>
      <p:sp>
        <p:nvSpPr>
          <p:cNvPr id="26" name="Rounded Rectangle 25"/>
          <p:cNvSpPr/>
          <p:nvPr/>
        </p:nvSpPr>
        <p:spPr>
          <a:xfrm>
            <a:off x="502920" y="426110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9224" y="435254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 versie en waarnemingscontext</a:t>
            </a:r>
          </a:p>
        </p:txBody>
      </p:sp>
      <p:sp>
        <p:nvSpPr>
          <p:cNvPr id="28" name="TextBox 27"/>
          <p:cNvSpPr txBox="1"/>
          <p:nvPr/>
        </p:nvSpPr>
        <p:spPr>
          <a:xfrm>
            <a:off x="649224" y="462686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&lt;document, versie, omgeving, peildatum/run indien bekend&gt;</a:t>
            </a:r>
          </a:p>
        </p:txBody>
      </p:sp>
      <p:sp>
        <p:nvSpPr>
          <p:cNvPr id="29" name="Rounded Rectangle 28"/>
          <p:cNvSpPr/>
          <p:nvPr/>
        </p:nvSpPr>
        <p:spPr>
          <a:xfrm>
            <a:off x="6336792" y="426110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83096" y="435254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Actualiteit, frequentie en classificatie</a:t>
            </a:r>
          </a:p>
        </p:txBody>
      </p:sp>
      <p:sp>
        <p:nvSpPr>
          <p:cNvPr id="31" name="TextBox 30"/>
          <p:cNvSpPr txBox="1"/>
          <p:nvPr/>
        </p:nvSpPr>
        <p:spPr>
          <a:xfrm>
            <a:off x="6483096" y="462686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&lt;bron van afspraak, of expliciet onbekend&gt;</a:t>
            </a:r>
          </a:p>
        </p:txBody>
      </p:sp>
      <p:sp>
        <p:nvSpPr>
          <p:cNvPr id="32" name="Rounded Rectangle 31"/>
          <p:cNvSpPr/>
          <p:nvPr/>
        </p:nvSpPr>
        <p:spPr>
          <a:xfrm>
            <a:off x="502920" y="522122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9224" y="531266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Uitzondering en kwaliteitsafspraak</a:t>
            </a:r>
          </a:p>
        </p:txBody>
      </p:sp>
      <p:sp>
        <p:nvSpPr>
          <p:cNvPr id="34" name="TextBox 33"/>
          <p:cNvSpPr txBox="1"/>
          <p:nvPr/>
        </p:nvSpPr>
        <p:spPr>
          <a:xfrm>
            <a:off x="649224" y="558698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&lt;foutgevallen, kwaliteitsregel en besluitstatus&gt;</a:t>
            </a:r>
          </a:p>
        </p:txBody>
      </p:sp>
      <p:sp>
        <p:nvSpPr>
          <p:cNvPr id="35" name="Rounded Rectangle 34"/>
          <p:cNvSpPr/>
          <p:nvPr/>
        </p:nvSpPr>
        <p:spPr>
          <a:xfrm>
            <a:off x="6336792" y="522122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83096" y="531266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Verificatiehouder en open punt</a:t>
            </a:r>
          </a:p>
        </p:txBody>
      </p:sp>
      <p:sp>
        <p:nvSpPr>
          <p:cNvPr id="37" name="TextBox 36"/>
          <p:cNvSpPr txBox="1"/>
          <p:nvPr/>
        </p:nvSpPr>
        <p:spPr>
          <a:xfrm>
            <a:off x="6483096" y="558698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&lt;rol, te valideren punt en verantwoordelijke&gt;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Herkomst- en transformatieregister</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03 / &lt;LIN-code&gt; · &lt;specifieke uitvoer&gt; · &lt;TR-code&gt; · &lt;F-codes&gt;</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3</a:t>
            </a:r>
          </a:p>
        </p:txBody>
      </p:sp>
      <p:sp>
        <p:nvSpPr>
          <p:cNvPr id="8" name="TextBox 7"/>
          <p:cNvSpPr txBox="1"/>
          <p:nvPr/>
        </p:nvSpPr>
        <p:spPr>
          <a:xfrm>
            <a:off x="530352" y="1298448"/>
            <a:ext cx="10972800" cy="274320"/>
          </a:xfrm>
          <a:prstGeom prst="rect">
            <a:avLst/>
          </a:prstGeom>
          <a:noFill/>
        </p:spPr>
        <p:txBody>
          <a:bodyPr wrap="square" lIns="13716" rIns="13716" tIns="0" bIns="0">
            <a:spAutoFit/>
          </a:bodyPr>
          <a:lstStyle/>
          <a:p>
            <a:pPr algn="l">
              <a:spcBef>
                <a:spcPts val="0"/>
              </a:spcBef>
              <a:spcAft>
                <a:spcPts val="300"/>
              </a:spcAft>
              <a:defRPr sz="1600" b="1">
                <a:solidFill>
                  <a:srgbClr val="11314B"/>
                </a:solidFill>
                <a:latin typeface="Aptos"/>
              </a:defRPr>
            </a:pPr>
            <a:r>
              <a:t>Verklaar één uitkomst; onderscheid selectie-invloed van waardeherkomst.</a:t>
            </a:r>
          </a:p>
        </p:txBody>
      </p:sp>
      <p:sp>
        <p:nvSpPr>
          <p:cNvPr id="9" name="Rectangle 8"/>
          <p:cNvSpPr/>
          <p:nvPr/>
        </p:nvSpPr>
        <p:spPr>
          <a:xfrm>
            <a:off x="521207" y="1810512"/>
            <a:ext cx="3154680"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11095"/>
            <a:ext cx="2916936"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Inputgegeven</a:t>
            </a:r>
          </a:p>
        </p:txBody>
      </p:sp>
      <p:sp>
        <p:nvSpPr>
          <p:cNvPr id="11" name="Rectangle 10"/>
          <p:cNvSpPr/>
          <p:nvPr/>
        </p:nvSpPr>
        <p:spPr>
          <a:xfrm>
            <a:off x="3675887" y="1810512"/>
            <a:ext cx="1965960"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94759" y="1911095"/>
            <a:ext cx="1728216"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Rol in afleiding</a:t>
            </a:r>
          </a:p>
        </p:txBody>
      </p:sp>
      <p:sp>
        <p:nvSpPr>
          <p:cNvPr id="13" name="Rectangle 12"/>
          <p:cNvSpPr/>
          <p:nvPr/>
        </p:nvSpPr>
        <p:spPr>
          <a:xfrm>
            <a:off x="5641848" y="1810512"/>
            <a:ext cx="6062472"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60720" y="1911095"/>
            <a:ext cx="5824728"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Bijdrage / regel</a:t>
            </a:r>
          </a:p>
        </p:txBody>
      </p:sp>
      <p:sp>
        <p:nvSpPr>
          <p:cNvPr id="15" name="Rectangle 14"/>
          <p:cNvSpPr/>
          <p:nvPr/>
        </p:nvSpPr>
        <p:spPr>
          <a:xfrm>
            <a:off x="521207" y="2276856"/>
            <a:ext cx="315468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80" y="2377440"/>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&lt;inputattribuut / dataset&gt;</a:t>
            </a:r>
          </a:p>
        </p:txBody>
      </p:sp>
      <p:sp>
        <p:nvSpPr>
          <p:cNvPr id="17" name="Rectangle 16"/>
          <p:cNvSpPr/>
          <p:nvPr/>
        </p:nvSpPr>
        <p:spPr>
          <a:xfrm>
            <a:off x="3675887" y="2276856"/>
            <a:ext cx="196596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94759" y="2377440"/>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&lt;selectie / filter / waarde&gt;</a:t>
            </a:r>
          </a:p>
        </p:txBody>
      </p:sp>
      <p:sp>
        <p:nvSpPr>
          <p:cNvPr id="19" name="Rectangle 18"/>
          <p:cNvSpPr/>
          <p:nvPr/>
        </p:nvSpPr>
        <p:spPr>
          <a:xfrm>
            <a:off x="5641848" y="2276856"/>
            <a:ext cx="6062472"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760720" y="2377440"/>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&lt;hoe beïnvloedt deze input precies de uitvoer?&gt;</a:t>
            </a:r>
          </a:p>
        </p:txBody>
      </p:sp>
      <p:sp>
        <p:nvSpPr>
          <p:cNvPr id="21" name="Rectangle 20"/>
          <p:cNvSpPr/>
          <p:nvPr/>
        </p:nvSpPr>
        <p:spPr>
          <a:xfrm>
            <a:off x="521207" y="2770632"/>
            <a:ext cx="3154680"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2871216"/>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&lt;inputattribuut / dataset&gt;</a:t>
            </a:r>
          </a:p>
        </p:txBody>
      </p:sp>
      <p:sp>
        <p:nvSpPr>
          <p:cNvPr id="23" name="Rectangle 22"/>
          <p:cNvSpPr/>
          <p:nvPr/>
        </p:nvSpPr>
        <p:spPr>
          <a:xfrm>
            <a:off x="3675887" y="2770632"/>
            <a:ext cx="1965960"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794759" y="2871216"/>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&lt;selectie / filter / waarde&gt;</a:t>
            </a:r>
          </a:p>
        </p:txBody>
      </p:sp>
      <p:sp>
        <p:nvSpPr>
          <p:cNvPr id="25" name="Rectangle 24"/>
          <p:cNvSpPr/>
          <p:nvPr/>
        </p:nvSpPr>
        <p:spPr>
          <a:xfrm>
            <a:off x="5641848" y="2770632"/>
            <a:ext cx="6062472"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760720" y="2871216"/>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&lt;hoe beïnvloedt deze input precies de uitvoer?&gt;</a:t>
            </a:r>
          </a:p>
        </p:txBody>
      </p:sp>
      <p:sp>
        <p:nvSpPr>
          <p:cNvPr id="27" name="Rectangle 26"/>
          <p:cNvSpPr/>
          <p:nvPr/>
        </p:nvSpPr>
        <p:spPr>
          <a:xfrm>
            <a:off x="521207" y="3264408"/>
            <a:ext cx="315468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 y="3364992"/>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&lt;inputattribuut / dataset&gt;</a:t>
            </a:r>
          </a:p>
        </p:txBody>
      </p:sp>
      <p:sp>
        <p:nvSpPr>
          <p:cNvPr id="29" name="Rectangle 28"/>
          <p:cNvSpPr/>
          <p:nvPr/>
        </p:nvSpPr>
        <p:spPr>
          <a:xfrm>
            <a:off x="3675887" y="3264408"/>
            <a:ext cx="196596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794759" y="3364992"/>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&lt;selectie / filter / waarde&gt;</a:t>
            </a:r>
          </a:p>
        </p:txBody>
      </p:sp>
      <p:sp>
        <p:nvSpPr>
          <p:cNvPr id="31" name="Rectangle 30"/>
          <p:cNvSpPr/>
          <p:nvPr/>
        </p:nvSpPr>
        <p:spPr>
          <a:xfrm>
            <a:off x="5641848" y="3264408"/>
            <a:ext cx="6062472"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760720" y="3364992"/>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&lt;hoe beïnvloedt deze input precies de uitvoer?&gt;</a:t>
            </a:r>
          </a:p>
        </p:txBody>
      </p:sp>
      <p:sp>
        <p:nvSpPr>
          <p:cNvPr id="33" name="Rounded Rectangle 32"/>
          <p:cNvSpPr/>
          <p:nvPr/>
        </p:nvSpPr>
        <p:spPr>
          <a:xfrm>
            <a:off x="521207" y="3831336"/>
            <a:ext cx="11183112" cy="731520"/>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67512" y="3922776"/>
            <a:ext cx="10890504"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Transformatieregel en uitzonderingen</a:t>
            </a:r>
          </a:p>
        </p:txBody>
      </p:sp>
      <p:sp>
        <p:nvSpPr>
          <p:cNvPr id="35" name="TextBox 34"/>
          <p:cNvSpPr txBox="1"/>
          <p:nvPr/>
        </p:nvSpPr>
        <p:spPr>
          <a:xfrm>
            <a:off x="667512" y="4197096"/>
            <a:ext cx="10890504" cy="338328"/>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&lt;regel, geldigheid, nul/meerdere matches, fouten; bron of open besluit&gt;</a:t>
            </a:r>
          </a:p>
        </p:txBody>
      </p:sp>
      <p:sp>
        <p:nvSpPr>
          <p:cNvPr id="36" name="Rounded Rectangle 35"/>
          <p:cNvSpPr/>
          <p:nvPr/>
        </p:nvSpPr>
        <p:spPr>
          <a:xfrm>
            <a:off x="521207" y="4700016"/>
            <a:ext cx="5349240" cy="74066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67512" y="4791455"/>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Modelperspectief en bewijsstatus</a:t>
            </a:r>
          </a:p>
        </p:txBody>
      </p:sp>
      <p:sp>
        <p:nvSpPr>
          <p:cNvPr id="38" name="TextBox 37"/>
          <p:cNvSpPr txBox="1"/>
          <p:nvPr/>
        </p:nvSpPr>
        <p:spPr>
          <a:xfrm>
            <a:off x="667512" y="5065776"/>
            <a:ext cx="5056631" cy="34747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&lt;bestaand / beoogd&gt; + &lt;waargenomen / gedocumenteerd / ontwerpaanname / onbekend&gt;</a:t>
            </a:r>
          </a:p>
        </p:txBody>
      </p:sp>
      <p:sp>
        <p:nvSpPr>
          <p:cNvPr id="39" name="Rounded Rectangle 38"/>
          <p:cNvSpPr/>
          <p:nvPr/>
        </p:nvSpPr>
        <p:spPr>
          <a:xfrm>
            <a:off x="6355080" y="4700016"/>
            <a:ext cx="5349240" cy="74066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501384" y="4791455"/>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 versie en waarnemingscontext</a:t>
            </a:r>
          </a:p>
        </p:txBody>
      </p:sp>
      <p:sp>
        <p:nvSpPr>
          <p:cNvPr id="41" name="TextBox 40"/>
          <p:cNvSpPr txBox="1"/>
          <p:nvPr/>
        </p:nvSpPr>
        <p:spPr>
          <a:xfrm>
            <a:off x="6501384" y="5065776"/>
            <a:ext cx="5056631" cy="34747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&lt;document / versie / omgeving / run / meettijd, of onbekend&gt;</a:t>
            </a:r>
          </a:p>
        </p:txBody>
      </p:sp>
      <p:sp>
        <p:nvSpPr>
          <p:cNvPr id="42" name="Rounded Rectangle 41"/>
          <p:cNvSpPr/>
          <p:nvPr/>
        </p:nvSpPr>
        <p:spPr>
          <a:xfrm>
            <a:off x="521207" y="5577840"/>
            <a:ext cx="11183112" cy="69494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67512" y="5669279"/>
            <a:ext cx="10890504"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Verificatiehouder en analysegrens</a:t>
            </a:r>
          </a:p>
        </p:txBody>
      </p:sp>
      <p:sp>
        <p:nvSpPr>
          <p:cNvPr id="44" name="TextBox 43"/>
          <p:cNvSpPr txBox="1"/>
          <p:nvPr/>
        </p:nvSpPr>
        <p:spPr>
          <a:xfrm>
            <a:off x="667512" y="5943600"/>
            <a:ext cx="10890504" cy="30175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&lt;wie valideert welke herkomstclaim? Welke outputs/inputs zijn nog niet onderzocht?&gt;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Flow &amp; Lineage Model v1.0</dc:title>
  <dc:subject>EAW-werktemplate; fictief voorbeeld; geen standaardconformiteitsclaim</dc:subject>
  <dc:creator>Enterprise Architecture Works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