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Lst>
  <p:sldSz cx="1219196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EAW-werknotatie. Pijlen tonen gegevensrichting, niet de omgekeerde PROV-herkomstrichting. F-01 draagt aanvraagnummer en statuscode; F-02 referentiecode en betekenis; F-03 afgeleide duiding; F-04 duiding voor presentatie. Het voorbeeld is geheel fictief. DS-01 verwijst naar Aanvraag uit het Logical Data Model v1.1 en DD-01 Aanvraagdata. DS-02/03 zijn nog niet gevalideerde uitwerkingsvoorstellen. Geen runtime-observatie of volledige ketendekking geclaimd.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Invulstatus: in het voorbeeld is F-01 volledig beschreven, maar nog niet gevalideerd. Volledig ingevuld betekent niet dat de aannames waar zijn. De bronhouder en technisch beheer zijn onbekend. Classificatie, frequentie en actualiteit worden niet verzonnen. Deze werkinstructie is gelijk aan P04.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LIN-01 is een attribuutafleiding, geen extra gegevensstroom. DS-03.Statusduiding komt inhoudelijk uit DS-02.Betekenis; DS-01.Statuscode selecteert en DS-02.Statuscode is vergelijkingswaarde. Aanvraagnummer is niet ten onrechte een tekstbron. Een gedeelde verwerking bewijst geen relatie van iedere input naar iedere output. Bron: P02/P04 EAW-fictieve casus; theoretische basis W3C PROV Primer, OpenLineage Object Model en Lineage Job Facet.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969" cy="75895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38912" y="164592"/>
            <a:ext cx="9144000" cy="365760"/>
          </a:xfrm>
          <a:prstGeom prst="rect">
            <a:avLst/>
          </a:prstGeom>
          <a:noFill/>
        </p:spPr>
        <p:txBody>
          <a:bodyPr wrap="square" lIns="13716" rIns="13716" tIns="0" bIns="0">
            <a:spAutoFit/>
          </a:bodyPr>
          <a:lstStyle/>
          <a:p>
            <a:pPr algn="l">
              <a:spcBef>
                <a:spcPts val="0"/>
              </a:spcBef>
              <a:spcAft>
                <a:spcPts val="300"/>
              </a:spcAft>
              <a:defRPr sz="2400" b="1">
                <a:solidFill>
                  <a:srgbClr val="FFFFFF"/>
                </a:solidFill>
                <a:latin typeface="Aptos"/>
              </a:defRPr>
            </a:pPr>
            <a:r>
              <a:t>Data Flow &amp; Lineage Model</a:t>
            </a:r>
          </a:p>
        </p:txBody>
      </p:sp>
      <p:sp>
        <p:nvSpPr>
          <p:cNvPr id="4" name="TextBox 3"/>
          <p:cNvSpPr txBox="1"/>
          <p:nvPr/>
        </p:nvSpPr>
        <p:spPr>
          <a:xfrm>
            <a:off x="457200" y="905256"/>
            <a:ext cx="11247120" cy="292608"/>
          </a:xfrm>
          <a:prstGeom prst="rect">
            <a:avLst/>
          </a:prstGeom>
          <a:noFill/>
        </p:spPr>
        <p:txBody>
          <a:bodyPr wrap="square" lIns="13716" rIns="13716" tIns="0" bIns="0">
            <a:spAutoFit/>
          </a:bodyPr>
          <a:lstStyle/>
          <a:p>
            <a:pPr algn="l">
              <a:spcBef>
                <a:spcPts val="0"/>
              </a:spcBef>
              <a:spcAft>
                <a:spcPts val="300"/>
              </a:spcAft>
              <a:defRPr sz="1200" b="0">
                <a:solidFill>
                  <a:srgbClr val="107678"/>
                </a:solidFill>
                <a:latin typeface="Aptos"/>
              </a:defRPr>
            </a:pPr>
            <a:r>
              <a:t>01 / Gegevensstroomkaart · Fictief voorbeeld: aanvraagstatus</a:t>
            </a:r>
          </a:p>
        </p:txBody>
      </p:sp>
      <p:sp>
        <p:nvSpPr>
          <p:cNvPr id="5" name="Rectangle 4"/>
          <p:cNvSpPr/>
          <p:nvPr/>
        </p:nvSpPr>
        <p:spPr>
          <a:xfrm>
            <a:off x="457200" y="6473952"/>
            <a:ext cx="11274552" cy="10972"/>
          </a:xfrm>
          <a:prstGeom prst="rect">
            <a:avLst/>
          </a:prstGeom>
          <a:solidFill>
            <a:srgbClr val="B9C9CF"/>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75488" y="6565392"/>
            <a:ext cx="9144000" cy="164592"/>
          </a:xfrm>
          <a:prstGeom prst="rect">
            <a:avLst/>
          </a:prstGeom>
          <a:noFill/>
        </p:spPr>
        <p:txBody>
          <a:bodyPr wrap="square" lIns="13716" rIns="13716" tIns="0" bIns="0">
            <a:spAutoFit/>
          </a:bodyPr>
          <a:lstStyle/>
          <a:p>
            <a:pPr algn="l">
              <a:spcBef>
                <a:spcPts val="0"/>
              </a:spcBef>
              <a:spcAft>
                <a:spcPts val="300"/>
              </a:spcAft>
              <a:defRPr sz="950" b="0">
                <a:solidFill>
                  <a:srgbClr val="11314B"/>
                </a:solidFill>
                <a:latin typeface="Aptos"/>
              </a:defRPr>
            </a:pPr>
            <a:r>
              <a:t>EAW · Data Architecture · v1.0 · EAW-werknotatie, geen PROV/OpenLineage-implementatie</a:t>
            </a:r>
          </a:p>
        </p:txBody>
      </p:sp>
      <p:sp>
        <p:nvSpPr>
          <p:cNvPr id="7" name="TextBox 6"/>
          <p:cNvSpPr txBox="1"/>
          <p:nvPr/>
        </p:nvSpPr>
        <p:spPr>
          <a:xfrm>
            <a:off x="11064240" y="6528816"/>
            <a:ext cx="548640" cy="201168"/>
          </a:xfrm>
          <a:prstGeom prst="rect">
            <a:avLst/>
          </a:prstGeom>
          <a:noFill/>
        </p:spPr>
        <p:txBody>
          <a:bodyPr wrap="square" lIns="13716" rIns="13716" tIns="0" bIns="0">
            <a:spAutoFit/>
          </a:bodyPr>
          <a:lstStyle/>
          <a:p>
            <a:pPr algn="r">
              <a:spcBef>
                <a:spcPts val="0"/>
              </a:spcBef>
              <a:spcAft>
                <a:spcPts val="300"/>
              </a:spcAft>
              <a:defRPr sz="1100" b="1">
                <a:solidFill>
                  <a:srgbClr val="11314B"/>
                </a:solidFill>
                <a:latin typeface="Aptos"/>
              </a:defRPr>
            </a:pPr>
            <a:r>
              <a:t>1</a:t>
            </a:r>
          </a:p>
        </p:txBody>
      </p:sp>
      <p:sp>
        <p:nvSpPr>
          <p:cNvPr id="8" name="TextBox 7"/>
          <p:cNvSpPr txBox="1"/>
          <p:nvPr/>
        </p:nvSpPr>
        <p:spPr>
          <a:xfrm>
            <a:off x="594360" y="1307592"/>
            <a:ext cx="10972800" cy="274320"/>
          </a:xfrm>
          <a:prstGeom prst="rect">
            <a:avLst/>
          </a:prstGeom>
          <a:noFill/>
        </p:spPr>
        <p:txBody>
          <a:bodyPr wrap="square" lIns="13716" rIns="13716" tIns="0" bIns="0">
            <a:spAutoFit/>
          </a:bodyPr>
          <a:lstStyle/>
          <a:p>
            <a:pPr algn="l">
              <a:spcBef>
                <a:spcPts val="0"/>
              </a:spcBef>
              <a:spcAft>
                <a:spcPts val="300"/>
              </a:spcAft>
              <a:defRPr sz="1600" b="1">
                <a:solidFill>
                  <a:srgbClr val="11314B"/>
                </a:solidFill>
                <a:latin typeface="Aptos"/>
              </a:defRPr>
            </a:pPr>
            <a:r>
              <a:t>Vraag: waar komt de statusduiding vandaan?</a:t>
            </a:r>
          </a:p>
        </p:txBody>
      </p:sp>
      <p:sp>
        <p:nvSpPr>
          <p:cNvPr id="9" name="TextBox 8"/>
          <p:cNvSpPr txBox="1"/>
          <p:nvPr/>
        </p:nvSpPr>
        <p:spPr>
          <a:xfrm>
            <a:off x="594360" y="1700784"/>
            <a:ext cx="10972800" cy="256032"/>
          </a:xfrm>
          <a:prstGeom prst="rect">
            <a:avLst/>
          </a:prstGeom>
          <a:noFill/>
        </p:spPr>
        <p:txBody>
          <a:bodyPr wrap="square" lIns="13716" rIns="13716" tIns="0" bIns="0">
            <a:spAutoFit/>
          </a:bodyPr>
          <a:lstStyle/>
          <a:p>
            <a:pPr algn="l">
              <a:spcBef>
                <a:spcPts val="0"/>
              </a:spcBef>
              <a:spcAft>
                <a:spcPts val="300"/>
              </a:spcAft>
              <a:defRPr sz="1200" b="0">
                <a:solidFill>
                  <a:srgbClr val="107678"/>
                </a:solidFill>
                <a:latin typeface="Aptos"/>
              </a:defRPr>
            </a:pPr>
            <a:r>
              <a:t>Beoogd · ontwerpaanname · geen waargenomen uitvoering</a:t>
            </a:r>
          </a:p>
        </p:txBody>
      </p:sp>
      <p:cxnSp>
        <p:nvCxnSpPr>
          <p:cNvPr id="10" name="Connector 9"/>
          <p:cNvCxnSpPr/>
          <p:nvPr/>
        </p:nvCxnSpPr>
        <p:spPr>
          <a:xfrm>
            <a:off x="3383280" y="2761488"/>
            <a:ext cx="1115568" cy="621792"/>
          </a:xfrm>
          <a:prstGeom prst="line">
            <a:avLst/>
          </a:prstGeom>
          <a:ln w="22860">
            <a:solidFill>
              <a:srgbClr val="107678"/>
            </a:solidFill>
            <a:tailEnd type="triangle"/>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flipV="1">
            <a:off x="3383280" y="3730752"/>
            <a:ext cx="1115568" cy="932688"/>
          </a:xfrm>
          <a:prstGeom prst="line">
            <a:avLst/>
          </a:prstGeom>
          <a:ln w="22860">
            <a:solidFill>
              <a:srgbClr val="107678"/>
            </a:solidFill>
            <a:tailEnd type="triangle"/>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flipV="1">
            <a:off x="7324344" y="2953512"/>
            <a:ext cx="1261872" cy="576072"/>
          </a:xfrm>
          <a:prstGeom prst="line">
            <a:avLst/>
          </a:prstGeom>
          <a:ln w="22860">
            <a:solidFill>
              <a:srgbClr val="107678"/>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9966960" y="3657600"/>
            <a:ext cx="0" cy="438912"/>
          </a:xfrm>
          <a:prstGeom prst="line">
            <a:avLst/>
          </a:prstGeom>
          <a:ln w="22860">
            <a:solidFill>
              <a:srgbClr val="107678"/>
            </a:solidFill>
            <a:tailEnd type="triangle"/>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94360" y="2139696"/>
            <a:ext cx="2788920" cy="1572768"/>
          </a:xfrm>
          <a:prstGeom prst="roundRect">
            <a:avLst>
              <a:gd name="adj" fmla="val 10000"/>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49808" y="2258568"/>
            <a:ext cx="2478024" cy="182880"/>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DS-01 · BRONGEGEVENS</a:t>
            </a:r>
          </a:p>
        </p:txBody>
      </p:sp>
      <p:sp>
        <p:nvSpPr>
          <p:cNvPr id="16" name="TextBox 15"/>
          <p:cNvSpPr txBox="1"/>
          <p:nvPr/>
        </p:nvSpPr>
        <p:spPr>
          <a:xfrm>
            <a:off x="749808" y="2578608"/>
            <a:ext cx="2478024" cy="384048"/>
          </a:xfrm>
          <a:prstGeom prst="rect">
            <a:avLst/>
          </a:prstGeom>
          <a:noFill/>
        </p:spPr>
        <p:txBody>
          <a:bodyPr wrap="square" lIns="13716" rIns="13716" tIns="0" bIns="0">
            <a:spAutoFit/>
          </a:bodyPr>
          <a:lstStyle/>
          <a:p>
            <a:pPr algn="l">
              <a:spcBef>
                <a:spcPts val="0"/>
              </a:spcBef>
              <a:spcAft>
                <a:spcPts val="300"/>
              </a:spcAft>
              <a:defRPr sz="1700" b="1">
                <a:solidFill>
                  <a:srgbClr val="11314B"/>
                </a:solidFill>
                <a:latin typeface="Aptos"/>
              </a:defRPr>
            </a:pPr>
            <a:r>
              <a:t>Aanvraagstatus</a:t>
            </a:r>
          </a:p>
        </p:txBody>
      </p:sp>
      <p:sp>
        <p:nvSpPr>
          <p:cNvPr id="17" name="TextBox 16"/>
          <p:cNvSpPr txBox="1"/>
          <p:nvPr/>
        </p:nvSpPr>
        <p:spPr>
          <a:xfrm>
            <a:off x="749808" y="3072384"/>
            <a:ext cx="2478024" cy="612647"/>
          </a:xfrm>
          <a:prstGeom prst="rect">
            <a:avLst/>
          </a:prstGeom>
          <a:noFill/>
        </p:spPr>
        <p:txBody>
          <a:bodyPr wrap="square" lIns="13716" rIns="13716" tIns="0" bIns="0">
            <a:spAutoFit/>
          </a:bodyPr>
          <a:lstStyle/>
          <a:p>
            <a:pPr algn="l">
              <a:spcBef>
                <a:spcPts val="0"/>
              </a:spcBef>
              <a:spcAft>
                <a:spcPts val="300"/>
              </a:spcAft>
              <a:defRPr sz="1250" b="0">
                <a:solidFill>
                  <a:srgbClr val="1B2C37"/>
                </a:solidFill>
                <a:latin typeface="Aptos"/>
              </a:defRPr>
            </a:pPr>
            <a:r>
              <a:t>Aanvraagnummer + Statuscode</a:t>
            </a:r>
          </a:p>
        </p:txBody>
      </p:sp>
      <p:sp>
        <p:nvSpPr>
          <p:cNvPr id="18" name="Rounded Rectangle 17"/>
          <p:cNvSpPr/>
          <p:nvPr/>
        </p:nvSpPr>
        <p:spPr>
          <a:xfrm>
            <a:off x="594360" y="4069080"/>
            <a:ext cx="2788920" cy="1572768"/>
          </a:xfrm>
          <a:prstGeom prst="roundRect">
            <a:avLst>
              <a:gd name="adj" fmla="val 10000"/>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49808" y="4187952"/>
            <a:ext cx="2478024" cy="182880"/>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DS-02 · REFERENTIEGEGEVENS</a:t>
            </a:r>
          </a:p>
        </p:txBody>
      </p:sp>
      <p:sp>
        <p:nvSpPr>
          <p:cNvPr id="20" name="TextBox 19"/>
          <p:cNvSpPr txBox="1"/>
          <p:nvPr/>
        </p:nvSpPr>
        <p:spPr>
          <a:xfrm>
            <a:off x="749808" y="4507992"/>
            <a:ext cx="2478024" cy="384048"/>
          </a:xfrm>
          <a:prstGeom prst="rect">
            <a:avLst/>
          </a:prstGeom>
          <a:noFill/>
        </p:spPr>
        <p:txBody>
          <a:bodyPr wrap="square" lIns="13716" rIns="13716" tIns="0" bIns="0">
            <a:spAutoFit/>
          </a:bodyPr>
          <a:lstStyle/>
          <a:p>
            <a:pPr algn="l">
              <a:spcBef>
                <a:spcPts val="0"/>
              </a:spcBef>
              <a:spcAft>
                <a:spcPts val="300"/>
              </a:spcAft>
              <a:defRPr sz="1700" b="1">
                <a:solidFill>
                  <a:srgbClr val="11314B"/>
                </a:solidFill>
                <a:latin typeface="Aptos"/>
              </a:defRPr>
            </a:pPr>
            <a:r>
              <a:t>Statusdefinities</a:t>
            </a:r>
          </a:p>
        </p:txBody>
      </p:sp>
      <p:sp>
        <p:nvSpPr>
          <p:cNvPr id="21" name="TextBox 20"/>
          <p:cNvSpPr txBox="1"/>
          <p:nvPr/>
        </p:nvSpPr>
        <p:spPr>
          <a:xfrm>
            <a:off x="749808" y="5001768"/>
            <a:ext cx="2478024" cy="612647"/>
          </a:xfrm>
          <a:prstGeom prst="rect">
            <a:avLst/>
          </a:prstGeom>
          <a:noFill/>
        </p:spPr>
        <p:txBody>
          <a:bodyPr wrap="square" lIns="13716" rIns="13716" tIns="0" bIns="0">
            <a:spAutoFit/>
          </a:bodyPr>
          <a:lstStyle/>
          <a:p>
            <a:pPr algn="l">
              <a:spcBef>
                <a:spcPts val="0"/>
              </a:spcBef>
              <a:spcAft>
                <a:spcPts val="300"/>
              </a:spcAft>
              <a:defRPr sz="1250" b="0">
                <a:solidFill>
                  <a:srgbClr val="1B2C37"/>
                </a:solidFill>
                <a:latin typeface="Aptos"/>
              </a:defRPr>
            </a:pPr>
            <a:r>
              <a:t>Statuscode + Betekenis</a:t>
            </a:r>
          </a:p>
        </p:txBody>
      </p:sp>
      <p:sp>
        <p:nvSpPr>
          <p:cNvPr id="22" name="Rounded Rectangle 21"/>
          <p:cNvSpPr/>
          <p:nvPr/>
        </p:nvSpPr>
        <p:spPr>
          <a:xfrm>
            <a:off x="4498848" y="2788920"/>
            <a:ext cx="2825496" cy="1691640"/>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654296" y="2907791"/>
            <a:ext cx="2514600" cy="182880"/>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TR-01 · VERWERKING</a:t>
            </a:r>
          </a:p>
        </p:txBody>
      </p:sp>
      <p:sp>
        <p:nvSpPr>
          <p:cNvPr id="24" name="TextBox 23"/>
          <p:cNvSpPr txBox="1"/>
          <p:nvPr/>
        </p:nvSpPr>
        <p:spPr>
          <a:xfrm>
            <a:off x="4654296" y="3227832"/>
            <a:ext cx="2514600" cy="384048"/>
          </a:xfrm>
          <a:prstGeom prst="rect">
            <a:avLst/>
          </a:prstGeom>
          <a:noFill/>
        </p:spPr>
        <p:txBody>
          <a:bodyPr wrap="square" lIns="13716" rIns="13716" tIns="0" bIns="0">
            <a:spAutoFit/>
          </a:bodyPr>
          <a:lstStyle/>
          <a:p>
            <a:pPr algn="l">
              <a:spcBef>
                <a:spcPts val="0"/>
              </a:spcBef>
              <a:spcAft>
                <a:spcPts val="300"/>
              </a:spcAft>
              <a:defRPr sz="1700" b="1">
                <a:solidFill>
                  <a:srgbClr val="11314B"/>
                </a:solidFill>
                <a:latin typeface="Aptos"/>
              </a:defRPr>
            </a:pPr>
            <a:r>
              <a:t>Statusinterpretatie</a:t>
            </a:r>
          </a:p>
        </p:txBody>
      </p:sp>
      <p:sp>
        <p:nvSpPr>
          <p:cNvPr id="25" name="TextBox 24"/>
          <p:cNvSpPr txBox="1"/>
          <p:nvPr/>
        </p:nvSpPr>
        <p:spPr>
          <a:xfrm>
            <a:off x="4654296" y="3721608"/>
            <a:ext cx="2514600" cy="731520"/>
          </a:xfrm>
          <a:prstGeom prst="rect">
            <a:avLst/>
          </a:prstGeom>
          <a:noFill/>
        </p:spPr>
        <p:txBody>
          <a:bodyPr wrap="square" lIns="13716" rIns="13716" tIns="0" bIns="0">
            <a:spAutoFit/>
          </a:bodyPr>
          <a:lstStyle/>
          <a:p>
            <a:pPr algn="l">
              <a:spcBef>
                <a:spcPts val="0"/>
              </a:spcBef>
              <a:spcAft>
                <a:spcPts val="300"/>
              </a:spcAft>
              <a:defRPr sz="1250" b="0">
                <a:solidFill>
                  <a:srgbClr val="1B2C37"/>
                </a:solidFill>
                <a:latin typeface="Aptos"/>
              </a:defRPr>
            </a:pPr>
            <a:r>
              <a:t>Zoek passende, geldige betekenis.</a:t>
            </a:r>
          </a:p>
        </p:txBody>
      </p:sp>
      <p:sp>
        <p:nvSpPr>
          <p:cNvPr id="26" name="Rounded Rectangle 25"/>
          <p:cNvSpPr/>
          <p:nvPr/>
        </p:nvSpPr>
        <p:spPr>
          <a:xfrm>
            <a:off x="8586216" y="2139696"/>
            <a:ext cx="2770632" cy="1517904"/>
          </a:xfrm>
          <a:prstGeom prst="roundRect">
            <a:avLst>
              <a:gd name="adj" fmla="val 10000"/>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741664" y="2258568"/>
            <a:ext cx="2459736" cy="182880"/>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DS-03 · UITVOERGEGEVENS</a:t>
            </a:r>
          </a:p>
        </p:txBody>
      </p:sp>
      <p:sp>
        <p:nvSpPr>
          <p:cNvPr id="28" name="TextBox 27"/>
          <p:cNvSpPr txBox="1"/>
          <p:nvPr/>
        </p:nvSpPr>
        <p:spPr>
          <a:xfrm>
            <a:off x="8741664" y="2578608"/>
            <a:ext cx="2459736" cy="384048"/>
          </a:xfrm>
          <a:prstGeom prst="rect">
            <a:avLst/>
          </a:prstGeom>
          <a:noFill/>
        </p:spPr>
        <p:txBody>
          <a:bodyPr wrap="square" lIns="13716" rIns="13716" tIns="0" bIns="0">
            <a:spAutoFit/>
          </a:bodyPr>
          <a:lstStyle/>
          <a:p>
            <a:pPr algn="l">
              <a:spcBef>
                <a:spcPts val="0"/>
              </a:spcBef>
              <a:spcAft>
                <a:spcPts val="300"/>
              </a:spcAft>
              <a:defRPr sz="1700" b="1">
                <a:solidFill>
                  <a:srgbClr val="11314B"/>
                </a:solidFill>
                <a:latin typeface="Aptos"/>
              </a:defRPr>
            </a:pPr>
            <a:r>
              <a:t>Statusduiding</a:t>
            </a:r>
          </a:p>
        </p:txBody>
      </p:sp>
      <p:sp>
        <p:nvSpPr>
          <p:cNvPr id="29" name="TextBox 28"/>
          <p:cNvSpPr txBox="1"/>
          <p:nvPr/>
        </p:nvSpPr>
        <p:spPr>
          <a:xfrm>
            <a:off x="8741664" y="3072384"/>
            <a:ext cx="2459736" cy="557783"/>
          </a:xfrm>
          <a:prstGeom prst="rect">
            <a:avLst/>
          </a:prstGeom>
          <a:noFill/>
        </p:spPr>
        <p:txBody>
          <a:bodyPr wrap="square" lIns="13716" rIns="13716" tIns="0" bIns="0">
            <a:spAutoFit/>
          </a:bodyPr>
          <a:lstStyle/>
          <a:p>
            <a:pPr algn="l">
              <a:spcBef>
                <a:spcPts val="0"/>
              </a:spcBef>
              <a:spcAft>
                <a:spcPts val="300"/>
              </a:spcAft>
              <a:defRPr sz="1250" b="0">
                <a:solidFill>
                  <a:srgbClr val="1B2C37"/>
                </a:solidFill>
                <a:latin typeface="Aptos"/>
              </a:defRPr>
            </a:pPr>
            <a:r>
              <a:t>Afleiding: LIN-01 (view 3)</a:t>
            </a:r>
          </a:p>
        </p:txBody>
      </p:sp>
      <p:sp>
        <p:nvSpPr>
          <p:cNvPr id="30" name="Rounded Rectangle 29"/>
          <p:cNvSpPr/>
          <p:nvPr/>
        </p:nvSpPr>
        <p:spPr>
          <a:xfrm>
            <a:off x="8586216" y="4096512"/>
            <a:ext cx="2770632" cy="1545336"/>
          </a:xfrm>
          <a:prstGeom prst="roundRect">
            <a:avLst>
              <a:gd name="adj" fmla="val 10000"/>
            </a:avLst>
          </a:prstGeom>
          <a:solidFill>
            <a:srgbClr val="E2F2E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741664" y="4215384"/>
            <a:ext cx="2459736" cy="182880"/>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AF-01 · AFNEMER</a:t>
            </a:r>
          </a:p>
        </p:txBody>
      </p:sp>
      <p:sp>
        <p:nvSpPr>
          <p:cNvPr id="32" name="TextBox 31"/>
          <p:cNvSpPr txBox="1"/>
          <p:nvPr/>
        </p:nvSpPr>
        <p:spPr>
          <a:xfrm>
            <a:off x="8741664" y="4535424"/>
            <a:ext cx="2459736" cy="384048"/>
          </a:xfrm>
          <a:prstGeom prst="rect">
            <a:avLst/>
          </a:prstGeom>
          <a:noFill/>
        </p:spPr>
        <p:txBody>
          <a:bodyPr wrap="square" lIns="13716" rIns="13716" tIns="0" bIns="0">
            <a:spAutoFit/>
          </a:bodyPr>
          <a:lstStyle/>
          <a:p>
            <a:pPr algn="l">
              <a:spcBef>
                <a:spcPts val="0"/>
              </a:spcBef>
              <a:spcAft>
                <a:spcPts val="300"/>
              </a:spcAft>
              <a:defRPr sz="1700" b="1">
                <a:solidFill>
                  <a:srgbClr val="11314B"/>
                </a:solidFill>
                <a:latin typeface="Aptos"/>
              </a:defRPr>
            </a:pPr>
            <a:r>
              <a:t>Statuspresentatie</a:t>
            </a:r>
          </a:p>
        </p:txBody>
      </p:sp>
      <p:sp>
        <p:nvSpPr>
          <p:cNvPr id="33" name="TextBox 32"/>
          <p:cNvSpPr txBox="1"/>
          <p:nvPr/>
        </p:nvSpPr>
        <p:spPr>
          <a:xfrm>
            <a:off x="8741664" y="5029200"/>
            <a:ext cx="2459736" cy="585215"/>
          </a:xfrm>
          <a:prstGeom prst="rect">
            <a:avLst/>
          </a:prstGeom>
          <a:noFill/>
        </p:spPr>
        <p:txBody>
          <a:bodyPr wrap="square" lIns="13716" rIns="13716" tIns="0" bIns="0">
            <a:spAutoFit/>
          </a:bodyPr>
          <a:lstStyle/>
          <a:p>
            <a:pPr algn="l">
              <a:spcBef>
                <a:spcPts val="0"/>
              </a:spcBef>
              <a:spcAft>
                <a:spcPts val="300"/>
              </a:spcAft>
              <a:defRPr sz="1250" b="0">
                <a:solidFill>
                  <a:srgbClr val="1B2C37"/>
                </a:solidFill>
                <a:latin typeface="Aptos"/>
              </a:defRPr>
            </a:pPr>
            <a:r>
              <a:t>Gebruikt de statusduiding.</a:t>
            </a:r>
          </a:p>
        </p:txBody>
      </p:sp>
      <p:sp>
        <p:nvSpPr>
          <p:cNvPr id="34" name="TextBox 33"/>
          <p:cNvSpPr txBox="1"/>
          <p:nvPr/>
        </p:nvSpPr>
        <p:spPr>
          <a:xfrm>
            <a:off x="3493008" y="2615184"/>
            <a:ext cx="594360" cy="228600"/>
          </a:xfrm>
          <a:prstGeom prst="rect">
            <a:avLst/>
          </a:prstGeom>
          <a:noFill/>
        </p:spPr>
        <p:txBody>
          <a:bodyPr wrap="square" lIns="13716" rIns="13716" tIns="0" bIns="0">
            <a:spAutoFit/>
          </a:bodyPr>
          <a:lstStyle/>
          <a:p>
            <a:pPr algn="l">
              <a:spcBef>
                <a:spcPts val="0"/>
              </a:spcBef>
              <a:spcAft>
                <a:spcPts val="300"/>
              </a:spcAft>
              <a:defRPr sz="1150" b="1">
                <a:solidFill>
                  <a:srgbClr val="107678"/>
                </a:solidFill>
                <a:latin typeface="Aptos"/>
              </a:defRPr>
            </a:pPr>
            <a:r>
              <a:t>F-01</a:t>
            </a:r>
          </a:p>
        </p:txBody>
      </p:sp>
      <p:sp>
        <p:nvSpPr>
          <p:cNvPr id="35" name="TextBox 34"/>
          <p:cNvSpPr txBox="1"/>
          <p:nvPr/>
        </p:nvSpPr>
        <p:spPr>
          <a:xfrm>
            <a:off x="3520440" y="4389120"/>
            <a:ext cx="594360" cy="228600"/>
          </a:xfrm>
          <a:prstGeom prst="rect">
            <a:avLst/>
          </a:prstGeom>
          <a:noFill/>
        </p:spPr>
        <p:txBody>
          <a:bodyPr wrap="square" lIns="13716" rIns="13716" tIns="0" bIns="0">
            <a:spAutoFit/>
          </a:bodyPr>
          <a:lstStyle/>
          <a:p>
            <a:pPr algn="l">
              <a:spcBef>
                <a:spcPts val="0"/>
              </a:spcBef>
              <a:spcAft>
                <a:spcPts val="300"/>
              </a:spcAft>
              <a:defRPr sz="1150" b="1">
                <a:solidFill>
                  <a:srgbClr val="107678"/>
                </a:solidFill>
                <a:latin typeface="Aptos"/>
              </a:defRPr>
            </a:pPr>
            <a:r>
              <a:t>F-02</a:t>
            </a:r>
          </a:p>
        </p:txBody>
      </p:sp>
      <p:sp>
        <p:nvSpPr>
          <p:cNvPr id="36" name="TextBox 35"/>
          <p:cNvSpPr txBox="1"/>
          <p:nvPr/>
        </p:nvSpPr>
        <p:spPr>
          <a:xfrm>
            <a:off x="7653527" y="2962656"/>
            <a:ext cx="594360" cy="228600"/>
          </a:xfrm>
          <a:prstGeom prst="rect">
            <a:avLst/>
          </a:prstGeom>
          <a:noFill/>
        </p:spPr>
        <p:txBody>
          <a:bodyPr wrap="square" lIns="13716" rIns="13716" tIns="0" bIns="0">
            <a:spAutoFit/>
          </a:bodyPr>
          <a:lstStyle/>
          <a:p>
            <a:pPr algn="l">
              <a:spcBef>
                <a:spcPts val="0"/>
              </a:spcBef>
              <a:spcAft>
                <a:spcPts val="300"/>
              </a:spcAft>
              <a:defRPr sz="1150" b="1">
                <a:solidFill>
                  <a:srgbClr val="107678"/>
                </a:solidFill>
                <a:latin typeface="Aptos"/>
              </a:defRPr>
            </a:pPr>
            <a:r>
              <a:t>F-03</a:t>
            </a:r>
          </a:p>
        </p:txBody>
      </p:sp>
      <p:sp>
        <p:nvSpPr>
          <p:cNvPr id="37" name="TextBox 36"/>
          <p:cNvSpPr txBox="1"/>
          <p:nvPr/>
        </p:nvSpPr>
        <p:spPr>
          <a:xfrm>
            <a:off x="10131552" y="3776472"/>
            <a:ext cx="594360" cy="228600"/>
          </a:xfrm>
          <a:prstGeom prst="rect">
            <a:avLst/>
          </a:prstGeom>
          <a:noFill/>
        </p:spPr>
        <p:txBody>
          <a:bodyPr wrap="square" lIns="13716" rIns="13716" tIns="0" bIns="0">
            <a:spAutoFit/>
          </a:bodyPr>
          <a:lstStyle/>
          <a:p>
            <a:pPr algn="l">
              <a:spcBef>
                <a:spcPts val="0"/>
              </a:spcBef>
              <a:spcAft>
                <a:spcPts val="300"/>
              </a:spcAft>
              <a:defRPr sz="1150" b="1">
                <a:solidFill>
                  <a:srgbClr val="107678"/>
                </a:solidFill>
                <a:latin typeface="Aptos"/>
              </a:defRPr>
            </a:pPr>
            <a:r>
              <a:t>F-04</a:t>
            </a:r>
          </a:p>
        </p:txBody>
      </p:sp>
      <p:sp>
        <p:nvSpPr>
          <p:cNvPr id="38" name="TextBox 37"/>
          <p:cNvSpPr txBox="1"/>
          <p:nvPr/>
        </p:nvSpPr>
        <p:spPr>
          <a:xfrm>
            <a:off x="4517136" y="4736592"/>
            <a:ext cx="2807208" cy="594360"/>
          </a:xfrm>
          <a:prstGeom prst="rect">
            <a:avLst/>
          </a:prstGeom>
          <a:noFill/>
        </p:spPr>
        <p:txBody>
          <a:bodyPr wrap="square" lIns="13716" rIns="13716" tIns="0" bIns="0">
            <a:spAutoFit/>
          </a:bodyPr>
          <a:lstStyle/>
          <a:p>
            <a:pPr algn="l">
              <a:spcBef>
                <a:spcPts val="0"/>
              </a:spcBef>
              <a:spcAft>
                <a:spcPts val="300"/>
              </a:spcAft>
              <a:defRPr sz="1200" b="0">
                <a:solidFill>
                  <a:srgbClr val="11314B"/>
                </a:solidFill>
                <a:latin typeface="Aptos"/>
              </a:defRPr>
            </a:pPr>
            <a:r>
              <a:t>F-01 en LIN-01 uitgewerkt; overige stromen zijn context.</a:t>
            </a:r>
          </a:p>
        </p:txBody>
      </p:sp>
      <p:sp>
        <p:nvSpPr>
          <p:cNvPr id="39" name="TextBox 38"/>
          <p:cNvSpPr txBox="1"/>
          <p:nvPr/>
        </p:nvSpPr>
        <p:spPr>
          <a:xfrm>
            <a:off x="594360" y="5870448"/>
            <a:ext cx="10881360" cy="393192"/>
          </a:xfrm>
          <a:prstGeom prst="rect">
            <a:avLst/>
          </a:prstGeom>
          <a:noFill/>
        </p:spPr>
        <p:txBody>
          <a:bodyPr wrap="square" lIns="13716" rIns="13716" tIns="0" bIns="0">
            <a:spAutoFit/>
          </a:bodyPr>
          <a:lstStyle/>
          <a:p>
            <a:pPr algn="l">
              <a:spcBef>
                <a:spcPts val="0"/>
              </a:spcBef>
              <a:spcAft>
                <a:spcPts val="300"/>
              </a:spcAft>
              <a:defRPr sz="1120" b="0">
                <a:solidFill>
                  <a:srgbClr val="11314B"/>
                </a:solidFill>
                <a:latin typeface="Aptos"/>
              </a:defRPr>
            </a:pPr>
            <a:r>
              <a:t>Kaart: gegevensverzamelingen. LIN-01: één attribuut. DS-02/03 zijn fictieve uitwerkingsvoorstellen.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969" cy="75895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38912" y="164592"/>
            <a:ext cx="9144000" cy="365760"/>
          </a:xfrm>
          <a:prstGeom prst="rect">
            <a:avLst/>
          </a:prstGeom>
          <a:noFill/>
        </p:spPr>
        <p:txBody>
          <a:bodyPr wrap="square" lIns="13716" rIns="13716" tIns="0" bIns="0">
            <a:spAutoFit/>
          </a:bodyPr>
          <a:lstStyle/>
          <a:p>
            <a:pPr algn="l">
              <a:spcBef>
                <a:spcPts val="0"/>
              </a:spcBef>
              <a:spcAft>
                <a:spcPts val="300"/>
              </a:spcAft>
              <a:defRPr sz="2400" b="1">
                <a:solidFill>
                  <a:srgbClr val="FFFFFF"/>
                </a:solidFill>
                <a:latin typeface="Aptos"/>
              </a:defRPr>
            </a:pPr>
            <a:r>
              <a:t>Stroomregister</a:t>
            </a:r>
          </a:p>
        </p:txBody>
      </p:sp>
      <p:sp>
        <p:nvSpPr>
          <p:cNvPr id="4" name="TextBox 3"/>
          <p:cNvSpPr txBox="1"/>
          <p:nvPr/>
        </p:nvSpPr>
        <p:spPr>
          <a:xfrm>
            <a:off x="457200" y="905256"/>
            <a:ext cx="11247120" cy="292608"/>
          </a:xfrm>
          <a:prstGeom prst="rect">
            <a:avLst/>
          </a:prstGeom>
          <a:noFill/>
        </p:spPr>
        <p:txBody>
          <a:bodyPr wrap="square" lIns="13716" rIns="13716" tIns="0" bIns="0">
            <a:spAutoFit/>
          </a:bodyPr>
          <a:lstStyle/>
          <a:p>
            <a:pPr algn="l">
              <a:spcBef>
                <a:spcPts val="0"/>
              </a:spcBef>
              <a:spcAft>
                <a:spcPts val="300"/>
              </a:spcAft>
              <a:defRPr sz="1200" b="0">
                <a:solidFill>
                  <a:srgbClr val="107678"/>
                </a:solidFill>
                <a:latin typeface="Aptos"/>
              </a:defRPr>
            </a:pPr>
            <a:r>
              <a:t>02 / F-01 — Aanvraagstatus aanleveren · fictieve casus</a:t>
            </a:r>
          </a:p>
        </p:txBody>
      </p:sp>
      <p:sp>
        <p:nvSpPr>
          <p:cNvPr id="5" name="Rectangle 4"/>
          <p:cNvSpPr/>
          <p:nvPr/>
        </p:nvSpPr>
        <p:spPr>
          <a:xfrm>
            <a:off x="457200" y="6473952"/>
            <a:ext cx="11274552" cy="10972"/>
          </a:xfrm>
          <a:prstGeom prst="rect">
            <a:avLst/>
          </a:prstGeom>
          <a:solidFill>
            <a:srgbClr val="B9C9CF"/>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75488" y="6565392"/>
            <a:ext cx="9144000" cy="164592"/>
          </a:xfrm>
          <a:prstGeom prst="rect">
            <a:avLst/>
          </a:prstGeom>
          <a:noFill/>
        </p:spPr>
        <p:txBody>
          <a:bodyPr wrap="square" lIns="13716" rIns="13716" tIns="0" bIns="0">
            <a:spAutoFit/>
          </a:bodyPr>
          <a:lstStyle/>
          <a:p>
            <a:pPr algn="l">
              <a:spcBef>
                <a:spcPts val="0"/>
              </a:spcBef>
              <a:spcAft>
                <a:spcPts val="300"/>
              </a:spcAft>
              <a:defRPr sz="950" b="0">
                <a:solidFill>
                  <a:srgbClr val="11314B"/>
                </a:solidFill>
                <a:latin typeface="Aptos"/>
              </a:defRPr>
            </a:pPr>
            <a:r>
              <a:t>EAW · Data Architecture · v1.0 · EAW-werknotatie, geen PROV/OpenLineage-implementatie</a:t>
            </a:r>
          </a:p>
        </p:txBody>
      </p:sp>
      <p:sp>
        <p:nvSpPr>
          <p:cNvPr id="7" name="TextBox 6"/>
          <p:cNvSpPr txBox="1"/>
          <p:nvPr/>
        </p:nvSpPr>
        <p:spPr>
          <a:xfrm>
            <a:off x="11064240" y="6528816"/>
            <a:ext cx="548640" cy="201168"/>
          </a:xfrm>
          <a:prstGeom prst="rect">
            <a:avLst/>
          </a:prstGeom>
          <a:noFill/>
        </p:spPr>
        <p:txBody>
          <a:bodyPr wrap="square" lIns="13716" rIns="13716" tIns="0" bIns="0">
            <a:spAutoFit/>
          </a:bodyPr>
          <a:lstStyle/>
          <a:p>
            <a:pPr algn="r">
              <a:spcBef>
                <a:spcPts val="0"/>
              </a:spcBef>
              <a:spcAft>
                <a:spcPts val="300"/>
              </a:spcAft>
              <a:defRPr sz="1100" b="1">
                <a:solidFill>
                  <a:srgbClr val="11314B"/>
                </a:solidFill>
                <a:latin typeface="Aptos"/>
              </a:defRPr>
            </a:pPr>
            <a:r>
              <a:t>2</a:t>
            </a:r>
          </a:p>
        </p:txBody>
      </p:sp>
      <p:sp>
        <p:nvSpPr>
          <p:cNvPr id="8" name="Rounded Rectangle 7"/>
          <p:cNvSpPr/>
          <p:nvPr/>
        </p:nvSpPr>
        <p:spPr>
          <a:xfrm>
            <a:off x="502920" y="138074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9224" y="147218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Bron</a:t>
            </a:r>
          </a:p>
        </p:txBody>
      </p:sp>
      <p:sp>
        <p:nvSpPr>
          <p:cNvPr id="10" name="TextBox 9"/>
          <p:cNvSpPr txBox="1"/>
          <p:nvPr/>
        </p:nvSpPr>
        <p:spPr>
          <a:xfrm>
            <a:off x="649224" y="174650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DS-01 Aanvraagstatus; fictieve Aanvraagbehandeling.</a:t>
            </a:r>
          </a:p>
        </p:txBody>
      </p:sp>
      <p:sp>
        <p:nvSpPr>
          <p:cNvPr id="11" name="Rounded Rectangle 10"/>
          <p:cNvSpPr/>
          <p:nvPr/>
        </p:nvSpPr>
        <p:spPr>
          <a:xfrm>
            <a:off x="6336792" y="138074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83096" y="147218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Bestemming</a:t>
            </a:r>
          </a:p>
        </p:txBody>
      </p:sp>
      <p:sp>
        <p:nvSpPr>
          <p:cNvPr id="13" name="TextBox 12"/>
          <p:cNvSpPr txBox="1"/>
          <p:nvPr/>
        </p:nvSpPr>
        <p:spPr>
          <a:xfrm>
            <a:off x="6483096" y="174650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TR-01 Statusinterpretatie.</a:t>
            </a:r>
          </a:p>
        </p:txBody>
      </p:sp>
      <p:sp>
        <p:nvSpPr>
          <p:cNvPr id="14" name="Rounded Rectangle 13"/>
          <p:cNvSpPr/>
          <p:nvPr/>
        </p:nvSpPr>
        <p:spPr>
          <a:xfrm>
            <a:off x="502920" y="234086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9224" y="243230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Gegevensinhoud en doel</a:t>
            </a:r>
          </a:p>
        </p:txBody>
      </p:sp>
      <p:sp>
        <p:nvSpPr>
          <p:cNvPr id="16" name="TextBox 15"/>
          <p:cNvSpPr txBox="1"/>
          <p:nvPr/>
        </p:nvSpPr>
        <p:spPr>
          <a:xfrm>
            <a:off x="649224" y="270662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Aanvraagnummer geeft context. Statuscode selecteert een definitie.</a:t>
            </a:r>
          </a:p>
        </p:txBody>
      </p:sp>
      <p:sp>
        <p:nvSpPr>
          <p:cNvPr id="17" name="Rounded Rectangle 16"/>
          <p:cNvSpPr/>
          <p:nvPr/>
        </p:nvSpPr>
        <p:spPr>
          <a:xfrm>
            <a:off x="6336792" y="234086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83096" y="243230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Logisch model en domein</a:t>
            </a:r>
          </a:p>
        </p:txBody>
      </p:sp>
      <p:sp>
        <p:nvSpPr>
          <p:cNvPr id="19" name="TextBox 18"/>
          <p:cNvSpPr txBox="1"/>
          <p:nvPr/>
        </p:nvSpPr>
        <p:spPr>
          <a:xfrm>
            <a:off x="6483096" y="270662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Aanvraag: Aanvraagnummer / Statuscode; LDM v1.1; DD-01 Aanvraagdata.</a:t>
            </a:r>
          </a:p>
        </p:txBody>
      </p:sp>
      <p:sp>
        <p:nvSpPr>
          <p:cNvPr id="20" name="Rounded Rectangle 19"/>
          <p:cNvSpPr/>
          <p:nvPr/>
        </p:nvSpPr>
        <p:spPr>
          <a:xfrm>
            <a:off x="502920" y="330098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9224" y="339242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Eigenaarschap en bronautoriteit</a:t>
            </a:r>
          </a:p>
        </p:txBody>
      </p:sp>
      <p:sp>
        <p:nvSpPr>
          <p:cNvPr id="22" name="TextBox 21"/>
          <p:cNvSpPr txBox="1"/>
          <p:nvPr/>
        </p:nvSpPr>
        <p:spPr>
          <a:xfrm>
            <a:off x="649224" y="366674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Data Owner Aanvragen (fictief). Leidende bron en systeembeheer: te valideren.</a:t>
            </a:r>
          </a:p>
        </p:txBody>
      </p:sp>
      <p:sp>
        <p:nvSpPr>
          <p:cNvPr id="23" name="Rounded Rectangle 22"/>
          <p:cNvSpPr/>
          <p:nvPr/>
        </p:nvSpPr>
        <p:spPr>
          <a:xfrm>
            <a:off x="6336792" y="330098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83096" y="339242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Modelperspectief en bewijsstatus</a:t>
            </a:r>
          </a:p>
        </p:txBody>
      </p:sp>
      <p:sp>
        <p:nvSpPr>
          <p:cNvPr id="25" name="TextBox 24"/>
          <p:cNvSpPr txBox="1"/>
          <p:nvPr/>
        </p:nvSpPr>
        <p:spPr>
          <a:xfrm>
            <a:off x="6483096" y="366674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Beoogd / ontwerpaanname. Alle casusgegevens zijn fictief.</a:t>
            </a:r>
          </a:p>
        </p:txBody>
      </p:sp>
      <p:sp>
        <p:nvSpPr>
          <p:cNvPr id="26" name="Rounded Rectangle 25"/>
          <p:cNvSpPr/>
          <p:nvPr/>
        </p:nvSpPr>
        <p:spPr>
          <a:xfrm>
            <a:off x="502920" y="426110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9224" y="435254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Bron, versie en waarnemingscontext</a:t>
            </a:r>
          </a:p>
        </p:txBody>
      </p:sp>
      <p:sp>
        <p:nvSpPr>
          <p:cNvPr id="28" name="TextBox 27"/>
          <p:cNvSpPr txBox="1"/>
          <p:nvPr/>
        </p:nvSpPr>
        <p:spPr>
          <a:xfrm>
            <a:off x="649224" y="462686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P04-casusontwerp v1.0. Geen echte datasetversie, omgeving of meettijd.</a:t>
            </a:r>
          </a:p>
        </p:txBody>
      </p:sp>
      <p:sp>
        <p:nvSpPr>
          <p:cNvPr id="29" name="Rounded Rectangle 28"/>
          <p:cNvSpPr/>
          <p:nvPr/>
        </p:nvSpPr>
        <p:spPr>
          <a:xfrm>
            <a:off x="6336792" y="426110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483096" y="435254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Actualiteit, frequentie en classificatie</a:t>
            </a:r>
          </a:p>
        </p:txBody>
      </p:sp>
      <p:sp>
        <p:nvSpPr>
          <p:cNvPr id="31" name="TextBox 30"/>
          <p:cNvSpPr txBox="1"/>
          <p:nvPr/>
        </p:nvSpPr>
        <p:spPr>
          <a:xfrm>
            <a:off x="6483096" y="462686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Niet vastgesteld; geen realtime-, prestatie- of classificatieclaim.</a:t>
            </a:r>
          </a:p>
        </p:txBody>
      </p:sp>
      <p:sp>
        <p:nvSpPr>
          <p:cNvPr id="32" name="Rounded Rectangle 31"/>
          <p:cNvSpPr/>
          <p:nvPr/>
        </p:nvSpPr>
        <p:spPr>
          <a:xfrm>
            <a:off x="502920" y="522122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49224" y="531266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Uitzondering en kwaliteitsafspraak</a:t>
            </a:r>
          </a:p>
        </p:txBody>
      </p:sp>
      <p:sp>
        <p:nvSpPr>
          <p:cNvPr id="34" name="TextBox 33"/>
          <p:cNvSpPr txBox="1"/>
          <p:nvPr/>
        </p:nvSpPr>
        <p:spPr>
          <a:xfrm>
            <a:off x="649224" y="558698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Ontbrekende code en nul/meerdere matches: afhandeling nog te besluiten.</a:t>
            </a:r>
          </a:p>
        </p:txBody>
      </p:sp>
      <p:sp>
        <p:nvSpPr>
          <p:cNvPr id="35" name="Rounded Rectangle 34"/>
          <p:cNvSpPr/>
          <p:nvPr/>
        </p:nvSpPr>
        <p:spPr>
          <a:xfrm>
            <a:off x="6336792" y="5221224"/>
            <a:ext cx="5349240" cy="859536"/>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483096" y="5312664"/>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Verificatiehouder en open punt</a:t>
            </a:r>
          </a:p>
        </p:txBody>
      </p:sp>
      <p:sp>
        <p:nvSpPr>
          <p:cNvPr id="37" name="TextBox 36"/>
          <p:cNvSpPr txBox="1"/>
          <p:nvPr/>
        </p:nvSpPr>
        <p:spPr>
          <a:xfrm>
            <a:off x="6483096" y="5586984"/>
            <a:ext cx="5056631" cy="466344"/>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Data Owner Aanvragen (fictief); bronautoriteit en definities valideren.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91969" cy="75895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38912" y="164592"/>
            <a:ext cx="9144000" cy="365760"/>
          </a:xfrm>
          <a:prstGeom prst="rect">
            <a:avLst/>
          </a:prstGeom>
          <a:noFill/>
        </p:spPr>
        <p:txBody>
          <a:bodyPr wrap="square" lIns="13716" rIns="13716" tIns="0" bIns="0">
            <a:spAutoFit/>
          </a:bodyPr>
          <a:lstStyle/>
          <a:p>
            <a:pPr algn="l">
              <a:spcBef>
                <a:spcPts val="0"/>
              </a:spcBef>
              <a:spcAft>
                <a:spcPts val="300"/>
              </a:spcAft>
              <a:defRPr sz="2400" b="1">
                <a:solidFill>
                  <a:srgbClr val="FFFFFF"/>
                </a:solidFill>
                <a:latin typeface="Aptos"/>
              </a:defRPr>
            </a:pPr>
            <a:r>
              <a:t>Herkomst- en transformatieregister</a:t>
            </a:r>
          </a:p>
        </p:txBody>
      </p:sp>
      <p:sp>
        <p:nvSpPr>
          <p:cNvPr id="4" name="TextBox 3"/>
          <p:cNvSpPr txBox="1"/>
          <p:nvPr/>
        </p:nvSpPr>
        <p:spPr>
          <a:xfrm>
            <a:off x="457200" y="905256"/>
            <a:ext cx="11247120" cy="292608"/>
          </a:xfrm>
          <a:prstGeom prst="rect">
            <a:avLst/>
          </a:prstGeom>
          <a:noFill/>
        </p:spPr>
        <p:txBody>
          <a:bodyPr wrap="square" lIns="13716" rIns="13716" tIns="0" bIns="0">
            <a:spAutoFit/>
          </a:bodyPr>
          <a:lstStyle/>
          <a:p>
            <a:pPr algn="l">
              <a:spcBef>
                <a:spcPts val="0"/>
              </a:spcBef>
              <a:spcAft>
                <a:spcPts val="300"/>
              </a:spcAft>
              <a:defRPr sz="1200" b="0">
                <a:solidFill>
                  <a:srgbClr val="107678"/>
                </a:solidFill>
                <a:latin typeface="Aptos"/>
              </a:defRPr>
            </a:pPr>
            <a:r>
              <a:t>03 / LIN-01 · DS-03.Statusduiding · TR-01 · F-01 / F-02 / F-03</a:t>
            </a:r>
          </a:p>
        </p:txBody>
      </p:sp>
      <p:sp>
        <p:nvSpPr>
          <p:cNvPr id="5" name="Rectangle 4"/>
          <p:cNvSpPr/>
          <p:nvPr/>
        </p:nvSpPr>
        <p:spPr>
          <a:xfrm>
            <a:off x="457200" y="6473952"/>
            <a:ext cx="11274552" cy="10972"/>
          </a:xfrm>
          <a:prstGeom prst="rect">
            <a:avLst/>
          </a:prstGeom>
          <a:solidFill>
            <a:srgbClr val="B9C9CF"/>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75488" y="6565392"/>
            <a:ext cx="9144000" cy="164592"/>
          </a:xfrm>
          <a:prstGeom prst="rect">
            <a:avLst/>
          </a:prstGeom>
          <a:noFill/>
        </p:spPr>
        <p:txBody>
          <a:bodyPr wrap="square" lIns="13716" rIns="13716" tIns="0" bIns="0">
            <a:spAutoFit/>
          </a:bodyPr>
          <a:lstStyle/>
          <a:p>
            <a:pPr algn="l">
              <a:spcBef>
                <a:spcPts val="0"/>
              </a:spcBef>
              <a:spcAft>
                <a:spcPts val="300"/>
              </a:spcAft>
              <a:defRPr sz="950" b="0">
                <a:solidFill>
                  <a:srgbClr val="11314B"/>
                </a:solidFill>
                <a:latin typeface="Aptos"/>
              </a:defRPr>
            </a:pPr>
            <a:r>
              <a:t>EAW · Data Architecture · v1.0 · EAW-werknotatie, geen PROV/OpenLineage-implementatie</a:t>
            </a:r>
          </a:p>
        </p:txBody>
      </p:sp>
      <p:sp>
        <p:nvSpPr>
          <p:cNvPr id="7" name="TextBox 6"/>
          <p:cNvSpPr txBox="1"/>
          <p:nvPr/>
        </p:nvSpPr>
        <p:spPr>
          <a:xfrm>
            <a:off x="11064240" y="6528816"/>
            <a:ext cx="548640" cy="201168"/>
          </a:xfrm>
          <a:prstGeom prst="rect">
            <a:avLst/>
          </a:prstGeom>
          <a:noFill/>
        </p:spPr>
        <p:txBody>
          <a:bodyPr wrap="square" lIns="13716" rIns="13716" tIns="0" bIns="0">
            <a:spAutoFit/>
          </a:bodyPr>
          <a:lstStyle/>
          <a:p>
            <a:pPr algn="r">
              <a:spcBef>
                <a:spcPts val="0"/>
              </a:spcBef>
              <a:spcAft>
                <a:spcPts val="300"/>
              </a:spcAft>
              <a:defRPr sz="1100" b="1">
                <a:solidFill>
                  <a:srgbClr val="11314B"/>
                </a:solidFill>
                <a:latin typeface="Aptos"/>
              </a:defRPr>
            </a:pPr>
            <a:r>
              <a:t>3</a:t>
            </a:r>
          </a:p>
        </p:txBody>
      </p:sp>
      <p:sp>
        <p:nvSpPr>
          <p:cNvPr id="8" name="TextBox 7"/>
          <p:cNvSpPr txBox="1"/>
          <p:nvPr/>
        </p:nvSpPr>
        <p:spPr>
          <a:xfrm>
            <a:off x="530352" y="1298448"/>
            <a:ext cx="10972800" cy="274320"/>
          </a:xfrm>
          <a:prstGeom prst="rect">
            <a:avLst/>
          </a:prstGeom>
          <a:noFill/>
        </p:spPr>
        <p:txBody>
          <a:bodyPr wrap="square" lIns="13716" rIns="13716" tIns="0" bIns="0">
            <a:spAutoFit/>
          </a:bodyPr>
          <a:lstStyle/>
          <a:p>
            <a:pPr algn="l">
              <a:spcBef>
                <a:spcPts val="0"/>
              </a:spcBef>
              <a:spcAft>
                <a:spcPts val="300"/>
              </a:spcAft>
              <a:defRPr sz="1600" b="1">
                <a:solidFill>
                  <a:srgbClr val="11314B"/>
                </a:solidFill>
                <a:latin typeface="Aptos"/>
              </a:defRPr>
            </a:pPr>
            <a:r>
              <a:t>Verklaar één uitkomst; onderscheid selectie-invloed van waardeherkomst.</a:t>
            </a:r>
          </a:p>
        </p:txBody>
      </p:sp>
      <p:sp>
        <p:nvSpPr>
          <p:cNvPr id="9" name="Rectangle 8"/>
          <p:cNvSpPr/>
          <p:nvPr/>
        </p:nvSpPr>
        <p:spPr>
          <a:xfrm>
            <a:off x="521207" y="1810512"/>
            <a:ext cx="3154680" cy="43891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911095"/>
            <a:ext cx="2916936" cy="228600"/>
          </a:xfrm>
          <a:prstGeom prst="rect">
            <a:avLst/>
          </a:prstGeom>
          <a:noFill/>
        </p:spPr>
        <p:txBody>
          <a:bodyPr wrap="square" lIns="13716" rIns="13716" tIns="0" bIns="0">
            <a:spAutoFit/>
          </a:bodyPr>
          <a:lstStyle/>
          <a:p>
            <a:pPr algn="l">
              <a:spcBef>
                <a:spcPts val="0"/>
              </a:spcBef>
              <a:spcAft>
                <a:spcPts val="300"/>
              </a:spcAft>
              <a:defRPr sz="1250" b="1">
                <a:solidFill>
                  <a:srgbClr val="FFFFFF"/>
                </a:solidFill>
                <a:latin typeface="Aptos"/>
              </a:defRPr>
            </a:pPr>
            <a:r>
              <a:t>Inputgegeven</a:t>
            </a:r>
          </a:p>
        </p:txBody>
      </p:sp>
      <p:sp>
        <p:nvSpPr>
          <p:cNvPr id="11" name="Rectangle 10"/>
          <p:cNvSpPr/>
          <p:nvPr/>
        </p:nvSpPr>
        <p:spPr>
          <a:xfrm>
            <a:off x="3675887" y="1810512"/>
            <a:ext cx="1965960" cy="43891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794759" y="1911095"/>
            <a:ext cx="1728216" cy="228600"/>
          </a:xfrm>
          <a:prstGeom prst="rect">
            <a:avLst/>
          </a:prstGeom>
          <a:noFill/>
        </p:spPr>
        <p:txBody>
          <a:bodyPr wrap="square" lIns="13716" rIns="13716" tIns="0" bIns="0">
            <a:spAutoFit/>
          </a:bodyPr>
          <a:lstStyle/>
          <a:p>
            <a:pPr algn="l">
              <a:spcBef>
                <a:spcPts val="0"/>
              </a:spcBef>
              <a:spcAft>
                <a:spcPts val="300"/>
              </a:spcAft>
              <a:defRPr sz="1250" b="1">
                <a:solidFill>
                  <a:srgbClr val="FFFFFF"/>
                </a:solidFill>
                <a:latin typeface="Aptos"/>
              </a:defRPr>
            </a:pPr>
            <a:r>
              <a:t>Rol in afleiding</a:t>
            </a:r>
          </a:p>
        </p:txBody>
      </p:sp>
      <p:sp>
        <p:nvSpPr>
          <p:cNvPr id="13" name="Rectangle 12"/>
          <p:cNvSpPr/>
          <p:nvPr/>
        </p:nvSpPr>
        <p:spPr>
          <a:xfrm>
            <a:off x="5641848" y="1810512"/>
            <a:ext cx="6062472" cy="438912"/>
          </a:xfrm>
          <a:prstGeom prst="rect">
            <a:avLst/>
          </a:prstGeom>
          <a:solidFill>
            <a:srgbClr val="11314B"/>
          </a:solidFill>
          <a:ln w="10160">
            <a:solidFill>
              <a:srgbClr val="113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60720" y="1911095"/>
            <a:ext cx="5824728" cy="228600"/>
          </a:xfrm>
          <a:prstGeom prst="rect">
            <a:avLst/>
          </a:prstGeom>
          <a:noFill/>
        </p:spPr>
        <p:txBody>
          <a:bodyPr wrap="square" lIns="13716" rIns="13716" tIns="0" bIns="0">
            <a:spAutoFit/>
          </a:bodyPr>
          <a:lstStyle/>
          <a:p>
            <a:pPr algn="l">
              <a:spcBef>
                <a:spcPts val="0"/>
              </a:spcBef>
              <a:spcAft>
                <a:spcPts val="300"/>
              </a:spcAft>
              <a:defRPr sz="1250" b="1">
                <a:solidFill>
                  <a:srgbClr val="FFFFFF"/>
                </a:solidFill>
                <a:latin typeface="Aptos"/>
              </a:defRPr>
            </a:pPr>
            <a:r>
              <a:t>Bijdrage / regel</a:t>
            </a:r>
          </a:p>
        </p:txBody>
      </p:sp>
      <p:sp>
        <p:nvSpPr>
          <p:cNvPr id="15" name="Rectangle 14"/>
          <p:cNvSpPr/>
          <p:nvPr/>
        </p:nvSpPr>
        <p:spPr>
          <a:xfrm>
            <a:off x="521207" y="2276856"/>
            <a:ext cx="3154680"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80" y="2377440"/>
            <a:ext cx="291693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DS-01.Statuscode</a:t>
            </a:r>
          </a:p>
        </p:txBody>
      </p:sp>
      <p:sp>
        <p:nvSpPr>
          <p:cNvPr id="17" name="Rectangle 16"/>
          <p:cNvSpPr/>
          <p:nvPr/>
        </p:nvSpPr>
        <p:spPr>
          <a:xfrm>
            <a:off x="3675887" y="2276856"/>
            <a:ext cx="1965960"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794759" y="2377440"/>
            <a:ext cx="172821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Selectie</a:t>
            </a:r>
          </a:p>
        </p:txBody>
      </p:sp>
      <p:sp>
        <p:nvSpPr>
          <p:cNvPr id="19" name="Rectangle 18"/>
          <p:cNvSpPr/>
          <p:nvPr/>
        </p:nvSpPr>
        <p:spPr>
          <a:xfrm>
            <a:off x="5641848" y="2276856"/>
            <a:ext cx="6062472"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760720" y="2377440"/>
            <a:ext cx="5824728"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Bepaalt welke statusdefinitie wordt gezocht.</a:t>
            </a:r>
          </a:p>
        </p:txBody>
      </p:sp>
      <p:sp>
        <p:nvSpPr>
          <p:cNvPr id="21" name="Rectangle 20"/>
          <p:cNvSpPr/>
          <p:nvPr/>
        </p:nvSpPr>
        <p:spPr>
          <a:xfrm>
            <a:off x="521207" y="2770632"/>
            <a:ext cx="3154680" cy="457200"/>
          </a:xfrm>
          <a:prstGeom prst="rect">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80" y="2871216"/>
            <a:ext cx="291693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DS-02.Statuscode</a:t>
            </a:r>
          </a:p>
        </p:txBody>
      </p:sp>
      <p:sp>
        <p:nvSpPr>
          <p:cNvPr id="23" name="Rectangle 22"/>
          <p:cNvSpPr/>
          <p:nvPr/>
        </p:nvSpPr>
        <p:spPr>
          <a:xfrm>
            <a:off x="3675887" y="2770632"/>
            <a:ext cx="1965960" cy="457200"/>
          </a:xfrm>
          <a:prstGeom prst="rect">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794759" y="2871216"/>
            <a:ext cx="172821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Vergelijking</a:t>
            </a:r>
          </a:p>
        </p:txBody>
      </p:sp>
      <p:sp>
        <p:nvSpPr>
          <p:cNvPr id="25" name="Rectangle 24"/>
          <p:cNvSpPr/>
          <p:nvPr/>
        </p:nvSpPr>
        <p:spPr>
          <a:xfrm>
            <a:off x="5641848" y="2770632"/>
            <a:ext cx="6062472" cy="457200"/>
          </a:xfrm>
          <a:prstGeom prst="rect">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760720" y="2871216"/>
            <a:ext cx="5824728"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Wordt vergeleken met de aangeleverde code.</a:t>
            </a:r>
          </a:p>
        </p:txBody>
      </p:sp>
      <p:sp>
        <p:nvSpPr>
          <p:cNvPr id="27" name="Rectangle 26"/>
          <p:cNvSpPr/>
          <p:nvPr/>
        </p:nvSpPr>
        <p:spPr>
          <a:xfrm>
            <a:off x="521207" y="3264408"/>
            <a:ext cx="3154680"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80" y="3364992"/>
            <a:ext cx="291693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DS-02.Betekenis</a:t>
            </a:r>
          </a:p>
        </p:txBody>
      </p:sp>
      <p:sp>
        <p:nvSpPr>
          <p:cNvPr id="29" name="Rectangle 28"/>
          <p:cNvSpPr/>
          <p:nvPr/>
        </p:nvSpPr>
        <p:spPr>
          <a:xfrm>
            <a:off x="3675887" y="3264408"/>
            <a:ext cx="1965960"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794759" y="3364992"/>
            <a:ext cx="1728216"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Waardeherkomst</a:t>
            </a:r>
          </a:p>
        </p:txBody>
      </p:sp>
      <p:sp>
        <p:nvSpPr>
          <p:cNvPr id="31" name="Rectangle 30"/>
          <p:cNvSpPr/>
          <p:nvPr/>
        </p:nvSpPr>
        <p:spPr>
          <a:xfrm>
            <a:off x="5641848" y="3264408"/>
            <a:ext cx="6062472" cy="457200"/>
          </a:xfrm>
          <a:prstGeom prst="rect">
            <a:avLst/>
          </a:prstGeom>
          <a:solidFill>
            <a:srgbClr val="DCEEF8"/>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760720" y="3364992"/>
            <a:ext cx="5824728" cy="329184"/>
          </a:xfrm>
          <a:prstGeom prst="rect">
            <a:avLst/>
          </a:prstGeom>
          <a:noFill/>
        </p:spPr>
        <p:txBody>
          <a:bodyPr wrap="square" lIns="13716" rIns="13716" tIns="0" bIns="0">
            <a:spAutoFit/>
          </a:bodyPr>
          <a:lstStyle/>
          <a:p>
            <a:pPr algn="l">
              <a:spcBef>
                <a:spcPts val="0"/>
              </a:spcBef>
              <a:spcAft>
                <a:spcPts val="300"/>
              </a:spcAft>
              <a:defRPr sz="1200" b="0">
                <a:solidFill>
                  <a:srgbClr val="1B2C37"/>
                </a:solidFill>
                <a:latin typeface="Aptos"/>
              </a:defRPr>
            </a:pPr>
            <a:r>
              <a:t>Levert de tekst uit de passende, geldige definitie.</a:t>
            </a:r>
          </a:p>
        </p:txBody>
      </p:sp>
      <p:sp>
        <p:nvSpPr>
          <p:cNvPr id="33" name="Rounded Rectangle 32"/>
          <p:cNvSpPr/>
          <p:nvPr/>
        </p:nvSpPr>
        <p:spPr>
          <a:xfrm>
            <a:off x="521207" y="3831336"/>
            <a:ext cx="11183112" cy="731520"/>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67512" y="3922776"/>
            <a:ext cx="10890504"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Transformatieregel en uitzonderingen</a:t>
            </a:r>
          </a:p>
        </p:txBody>
      </p:sp>
      <p:sp>
        <p:nvSpPr>
          <p:cNvPr id="35" name="TextBox 34"/>
          <p:cNvSpPr txBox="1"/>
          <p:nvPr/>
        </p:nvSpPr>
        <p:spPr>
          <a:xfrm>
            <a:off x="667512" y="4197096"/>
            <a:ext cx="10890504" cy="338328"/>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Kandidaat: vergelijk codes en neem geldige betekenis over. Nul/meerdere matches en definitieversie: te valideren.</a:t>
            </a:r>
          </a:p>
        </p:txBody>
      </p:sp>
      <p:sp>
        <p:nvSpPr>
          <p:cNvPr id="36" name="Rounded Rectangle 35"/>
          <p:cNvSpPr/>
          <p:nvPr/>
        </p:nvSpPr>
        <p:spPr>
          <a:xfrm>
            <a:off x="521207" y="4700016"/>
            <a:ext cx="5349240" cy="740664"/>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667512" y="4791455"/>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Modelperspectief en bewijsstatus</a:t>
            </a:r>
          </a:p>
        </p:txBody>
      </p:sp>
      <p:sp>
        <p:nvSpPr>
          <p:cNvPr id="38" name="TextBox 37"/>
          <p:cNvSpPr txBox="1"/>
          <p:nvPr/>
        </p:nvSpPr>
        <p:spPr>
          <a:xfrm>
            <a:off x="667512" y="5065776"/>
            <a:ext cx="5056631" cy="347472"/>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Beoogd / ontwerpaanname; geen runtime-bewijs.</a:t>
            </a:r>
          </a:p>
        </p:txBody>
      </p:sp>
      <p:sp>
        <p:nvSpPr>
          <p:cNvPr id="39" name="Rounded Rectangle 38"/>
          <p:cNvSpPr/>
          <p:nvPr/>
        </p:nvSpPr>
        <p:spPr>
          <a:xfrm>
            <a:off x="6355080" y="4700016"/>
            <a:ext cx="5349240" cy="740664"/>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6501384" y="4791455"/>
            <a:ext cx="5056631"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Bron, versie en waarnemingscontext</a:t>
            </a:r>
          </a:p>
        </p:txBody>
      </p:sp>
      <p:sp>
        <p:nvSpPr>
          <p:cNvPr id="41" name="TextBox 40"/>
          <p:cNvSpPr txBox="1"/>
          <p:nvPr/>
        </p:nvSpPr>
        <p:spPr>
          <a:xfrm>
            <a:off x="6501384" y="5065776"/>
            <a:ext cx="5056631" cy="347472"/>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P04 fictieve casus v1.0; run, meettijd en bronversie onbekend.</a:t>
            </a:r>
          </a:p>
        </p:txBody>
      </p:sp>
      <p:sp>
        <p:nvSpPr>
          <p:cNvPr id="42" name="Rounded Rectangle 41"/>
          <p:cNvSpPr/>
          <p:nvPr/>
        </p:nvSpPr>
        <p:spPr>
          <a:xfrm>
            <a:off x="521207" y="5577840"/>
            <a:ext cx="11183112" cy="694944"/>
          </a:xfrm>
          <a:prstGeom prst="roundRect">
            <a:avLst>
              <a:gd name="adj" fmla="val 10000"/>
            </a:avLst>
          </a:prstGeom>
          <a:solidFill>
            <a:srgbClr val="F1F6F7"/>
          </a:solidFill>
          <a:ln w="10160">
            <a:solidFill>
              <a:srgbClr val="B9C9C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667512" y="5669279"/>
            <a:ext cx="10890504" cy="219456"/>
          </a:xfrm>
          <a:prstGeom prst="rect">
            <a:avLst/>
          </a:prstGeom>
          <a:noFill/>
        </p:spPr>
        <p:txBody>
          <a:bodyPr wrap="square" lIns="13716" rIns="13716" tIns="0" bIns="0">
            <a:spAutoFit/>
          </a:bodyPr>
          <a:lstStyle/>
          <a:p>
            <a:pPr algn="l">
              <a:spcBef>
                <a:spcPts val="0"/>
              </a:spcBef>
              <a:spcAft>
                <a:spcPts val="300"/>
              </a:spcAft>
              <a:defRPr sz="1100" b="1">
                <a:solidFill>
                  <a:srgbClr val="107678"/>
                </a:solidFill>
                <a:latin typeface="Aptos"/>
              </a:defRPr>
            </a:pPr>
            <a:r>
              <a:t>Verificatiehouder en analysegrens</a:t>
            </a:r>
          </a:p>
        </p:txBody>
      </p:sp>
      <p:sp>
        <p:nvSpPr>
          <p:cNvPr id="44" name="TextBox 43"/>
          <p:cNvSpPr txBox="1"/>
          <p:nvPr/>
        </p:nvSpPr>
        <p:spPr>
          <a:xfrm>
            <a:off x="667512" y="5943600"/>
            <a:ext cx="10890504" cy="301752"/>
          </a:xfrm>
          <a:prstGeom prst="rect">
            <a:avLst/>
          </a:prstGeom>
          <a:noFill/>
        </p:spPr>
        <p:txBody>
          <a:bodyPr wrap="square" lIns="13716" rIns="13716" tIns="0" bIns="0">
            <a:spAutoFit/>
          </a:bodyPr>
          <a:lstStyle/>
          <a:p>
            <a:pPr algn="l">
              <a:spcBef>
                <a:spcPts val="0"/>
              </a:spcBef>
              <a:spcAft>
                <a:spcPts val="300"/>
              </a:spcAft>
              <a:defRPr sz="1220" b="0">
                <a:solidFill>
                  <a:srgbClr val="1B2C37"/>
                </a:solidFill>
                <a:latin typeface="Aptos"/>
              </a:defRPr>
            </a:pPr>
            <a:r>
              <a:t>Data Owner Aanvragen (fictief) + eigenaar DS-02 nog te bepalen. Aanvraagnummer is context, geen bron van betekenis.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Flow &amp; Lineage Model v1.0</dc:title>
  <dc:subject>EAW-werktemplate; fictief voorbeeld; geen standaardconformiteitsclaim</dc:subject>
  <dc:creator>Enterprise Architecture Works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