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aa7d4adf414a60" /><Relationship Type="http://schemas.openxmlformats.org/officeDocument/2006/relationships/extended-properties" Target="/docProps/app.xml" Id="Rc4cc201b56994724" /><Relationship Type="http://schemas.openxmlformats.org/officeDocument/2006/relationships/officeDocument" Target="/ppt/presentation.xml" Id="Rbc6a2945312344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be8d1a8fcb46e8"/>
  </p:sldMasterIdLst>
  <p:notesMasterIdLst>
    <p:notesMasterId xmlns:r="http://schemas.openxmlformats.org/officeDocument/2006/relationships" r:id="Ref3ea16b925740e0"/>
  </p:notesMasterIdLst>
  <p:sldIdLst>
    <p:sldId xmlns:r="http://schemas.openxmlformats.org/officeDocument/2006/relationships" id="256" r:id="Rb81aeac5075545d2"/>
    <p:sldId xmlns:r="http://schemas.openxmlformats.org/officeDocument/2006/relationships" id="257" r:id="R38104ba32ac243d7"/>
    <p:sldId xmlns:r="http://schemas.openxmlformats.org/officeDocument/2006/relationships" id="258" r:id="R694a2c98aa824825"/>
    <p:sldId xmlns:r="http://schemas.openxmlformats.org/officeDocument/2006/relationships" id="259" r:id="Ra71b6cd8bd2147b1"/>
    <p:sldId xmlns:r="http://schemas.openxmlformats.org/officeDocument/2006/relationships" id="260" r:id="R1d0aa029ed5e47ca"/>
    <p:sldId xmlns:r="http://schemas.openxmlformats.org/officeDocument/2006/relationships" id="261" r:id="R5aee1d2843af4ed5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b3edb797e84286" /><Relationship Type="http://schemas.openxmlformats.org/officeDocument/2006/relationships/slideMaster" Target="/ppt/slideMasters/slideMaster1.xml" Id="R3dbe8d1a8fcb46e8" /><Relationship Type="http://schemas.openxmlformats.org/officeDocument/2006/relationships/notesMaster" Target="/ppt/notesMasters/notesMaster1.xml" Id="Ref3ea16b925740e0" /><Relationship Type="http://schemas.openxmlformats.org/officeDocument/2006/relationships/presProps" Target="/ppt/presProps.xml" Id="R4f79e85789104911" /><Relationship Type="http://schemas.openxmlformats.org/officeDocument/2006/relationships/tableStyles" Target="/ppt/tableStyles.xml" Id="R4f9a988530d44b82" /><Relationship Type="http://schemas.openxmlformats.org/officeDocument/2006/relationships/slide" Target="/ppt/slides/slide1.xml" Id="Rb81aeac5075545d2" /><Relationship Type="http://schemas.openxmlformats.org/officeDocument/2006/relationships/slide" Target="/ppt/slides/slide2.xml" Id="R38104ba32ac243d7" /><Relationship Type="http://schemas.openxmlformats.org/officeDocument/2006/relationships/slide" Target="/ppt/slides/slide3.xml" Id="R694a2c98aa824825" /><Relationship Type="http://schemas.openxmlformats.org/officeDocument/2006/relationships/slide" Target="/ppt/slides/slide4.xml" Id="Ra71b6cd8bd2147b1" /><Relationship Type="http://schemas.openxmlformats.org/officeDocument/2006/relationships/slide" Target="/ppt/slides/slide5.xml" Id="R1d0aa029ed5e47ca" /><Relationship Type="http://schemas.openxmlformats.org/officeDocument/2006/relationships/slide" Target="/ppt/slides/slide6.xml" Id="R5aee1d2843af4e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8e7e99fb1a4e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166d32d4de4b68" /><Relationship Type="http://schemas.openxmlformats.org/officeDocument/2006/relationships/notesMaster" Target="/ppt/notesMasters/notesMaster1.xml" Id="R8921f319d7204b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8ea3ef37a5468f" /><Relationship Type="http://schemas.openxmlformats.org/officeDocument/2006/relationships/notesMaster" Target="/ppt/notesMasters/notesMaster1.xml" Id="Rff3432c271c349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9cc4bc430e400c" /><Relationship Type="http://schemas.openxmlformats.org/officeDocument/2006/relationships/notesMaster" Target="/ppt/notesMasters/notesMaster1.xml" Id="R549cb5f62f6547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3b43b872b446f7" /><Relationship Type="http://schemas.openxmlformats.org/officeDocument/2006/relationships/notesMaster" Target="/ppt/notesMasters/notesMaster1.xml" Id="R18a8ca2b06d047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237ff779d0435c" /><Relationship Type="http://schemas.openxmlformats.org/officeDocument/2006/relationships/notesMaster" Target="/ppt/notesMasters/notesMaster1.xml" Id="R6878478802de47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e8bb8605ae4bb4" /><Relationship Type="http://schemas.openxmlformats.org/officeDocument/2006/relationships/notesMaster" Target="/ppt/notesMasters/notesMaster1.xml" Id="R19e834607cda49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Een transitietoestand beschrijft wat bruikbaar is. Een afgeronde taak is geen automatische acceptatie.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Werkpakketten leveren resultaten. Hun opdrachtstatus is afzonderlijk van de roadmapstatus.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De volgorde bevat geen cirkel. Externe mandaten en capaciteit blijven blokkerende inputs.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Terugval naar een oudere set heeft gevolgen voor actualiteit. Maak die zichtbaar voor gebruikers.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De roadmap geeft voorwaarden en volgorde. Concrete toezeggingen vragen een eigen onderbouwd besluit.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Eigen EAW-werkwijze zonder externe standaardclaim.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Gaps en target zijn met versie en status gekoppeld.</a:t>
            </a:r>
          </a:p>
          <a:p xmlns:a="http://schemas.openxmlformats.org/drawingml/2006/main">
            <a:r>
              <a:t>QC-02 Elke TS beschrijft een bruikbare, verifieerbare toestand.</a:t>
            </a:r>
          </a:p>
          <a:p xmlns:a="http://schemas.openxmlformats.org/drawingml/2006/main">
            <a:r>
              <a:t>QC-03 Werkpakketten hebben resultaat, eigenaarstatus en sluitingscriterium.</a:t>
            </a:r>
          </a:p>
          <a:p xmlns:a="http://schemas.openxmlformats.org/drawingml/2006/main">
            <a:r>
              <a:t>QC-04 Afhankelijkheden hebben een type en bevatten geen cirkel.</a:t>
            </a:r>
          </a:p>
          <a:p xmlns:a="http://schemas.openxmlformats.org/drawingml/2006/main">
            <a:r>
              <a:t>QC-05 Onbekende capaciteit, budget en datums zijn expliciet open.</a:t>
            </a:r>
          </a:p>
          <a:p xmlns:a="http://schemas.openxmlformats.org/drawingml/2006/main">
            <a:r>
              <a:t>QC-06 Parallel gebruik beschrijft leidende bron en reconciliatie.</a:t>
            </a:r>
          </a:p>
          <a:p xmlns:a="http://schemas.openxmlformats.org/drawingml/2006/main">
            <a:r>
              <a:t>QC-07 Omschakeling heeft bewijs, beslisser en mandaatstatus.</a:t>
            </a:r>
          </a:p>
          <a:p xmlns:a="http://schemas.openxmlformats.org/drawingml/2006/main">
            <a:r>
              <a:t>QC-08 Terugval noemt trigger, gegevensgevolg en herstelbewijs.</a:t>
            </a:r>
          </a:p>
          <a:p xmlns:a="http://schemas.openxmlformats.org/drawingml/2006/main">
            <a:r>
              <a:t>QC-09 Uitfasering controleert afnemers, kopieën en lifecycle.</a:t>
            </a:r>
          </a:p>
          <a:p xmlns:a="http://schemas.openxmlformats.org/drawingml/2006/main">
            <a:r>
              <a:t>QC-10 Herijking heeft triggers en een versieerbaar besluitspoor.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602e713f6349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4b7b3941f54071" /><Relationship Type="http://schemas.openxmlformats.org/officeDocument/2006/relationships/slideLayout" Target="/ppt/slideLayouts/slideLayout1.xml" Id="R28ee987d497a41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ee987d497a41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e9032094794c0e" /><Relationship Type="http://schemas.openxmlformats.org/officeDocument/2006/relationships/notesSlide" Target="/ppt/notesSlides/notesSlide1.xml" Id="Rb1b68bcc294e4e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f0ab65d4f49ac" /><Relationship Type="http://schemas.openxmlformats.org/officeDocument/2006/relationships/notesSlide" Target="/ppt/notesSlides/notesSlide2.xml" Id="R2a3228a3af4c423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fea57cc2e498e" /><Relationship Type="http://schemas.openxmlformats.org/officeDocument/2006/relationships/notesSlide" Target="/ppt/notesSlides/notesSlide3.xml" Id="R21542e99185443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9464df584444c" /><Relationship Type="http://schemas.openxmlformats.org/officeDocument/2006/relationships/notesSlide" Target="/ppt/notesSlides/notesSlide4.xml" Id="Rfae934d0c78a46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95f92a0e64a00" /><Relationship Type="http://schemas.openxmlformats.org/officeDocument/2006/relationships/notesSlide" Target="/ppt/notesSlides/notesSlide5.xml" Id="R609b0f25d66946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bc71ef46784d45" /><Relationship Type="http://schemas.openxmlformats.org/officeDocument/2006/relationships/notesSlide" Target="/ppt/notesSlides/notesSlide6.xml" Id="Rb1a078132bfe42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8E30FC-BD6E-41A0-9E4F-074C5F68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Transities en uitgangspunten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FD808-9C9A-4F86-8E4B-9B08751B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EB3B07-8473-4421-A441-C2DBCA37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[WP]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[voorwaarde]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D11A22-C2DF-4707-BAF2-AC872B99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[WP]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[resultaat]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34C1BE-7ACC-4DFF-91F4-2C39FBF9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[WP]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[verificatie]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76E464-8348-49B3-9DCD-565C56B0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[ML]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[besluit]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6F521-4330-41D0-8FAA-A791C4AA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[WP]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[uitfasering]</a:t>
            </a:r>
          </a:p>
        </p:txBody>
      </p:sp>
      <p:cxnSp>
        <p:nvCxnSpPr>
          <p:cNvPr id="27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8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737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1118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6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 flipH="1">
            <a:off x="9705975" y="2457450"/>
            <a:ext cx="3810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CC8ACA-379B-4C6A-84AF-6908988F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CT/RF nodig / 2–3 proefpad nodig / 3–4 bewijs nodig / 4–5 acceptatie nodig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1CA192-47F3-4545-87E0-EEDEAB14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04E1D1-5099-4E64-9DD8-82D458EC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E40F3F-53A7-4836-9054-7432DC9C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794163-3130-4250-9109-B462B710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1F8652-BE21-4F7A-A6E5-DA85A892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7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Roadmap / versie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[id, peildatum, auteur en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Scope / input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[target, gaps, bronversies, status]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TS-00 Begin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[begintoestand, bewijs en beperkingen]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TS-01 Proef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[samenhangende tussentoestand en criterium]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TS-02 Doel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[bruikbare doeltoestand en acceptatie]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Planningbasis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[relatieve volgorde of datums met bron]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023566-DDD0-4CB0-AEA4-08E5C026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1 van 6</a:t>
            </a:r>
          </a:p>
        </p:txBody>
      </p:sp>
    </p:spTree>
    <p:extLst>
      <p:ext uri="{BB962C8B-B14F-4D97-AF65-F5344CB8AC3E}">
        <p14:creationId xmlns:p14="http://schemas.microsoft.com/office/powerpoint/2010/main" val="4231439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16518-460E-44DD-B6C3-B789AA0F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Werkpakketten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141986-B10F-41E5-8F14-CC73E01B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02E29E-ED2A-4CC2-A0B4-5E01BFB35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Werkpakketten leveren resultaten. Hun opdrachtstatus is afzonderlijk van de roadmapstatus.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WP-01 Contract en onderzoek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[gap, resultaat, eigenaar, acceptatie]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WP-02 Validatiepad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[gap, resultaat, eigenaar, acceptatie]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WP-03 Parallelle proef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[gap, resultaat, eigenaar, acceptatie]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WP-04 Uitfasering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[resultaat, scope, voorwaarden, eigenaar]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Capaciteit / kosten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[beschikbaarheid, ramingbasis en besluit]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Opdrachtstatus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[mandaat, sponsor, prioriteit en besluit]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3DAA83-9C18-4308-9681-ED357113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89B884-5BA1-4C2D-8375-892F91F7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2 van 6</a:t>
            </a:r>
          </a:p>
        </p:txBody>
      </p:sp>
    </p:spTree>
    <p:extLst>
      <p:ext uri="{BB962C8B-B14F-4D97-AF65-F5344CB8AC3E}">
        <p14:creationId xmlns:p14="http://schemas.microsoft.com/office/powerpoint/2010/main" val="9372162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A14C85-7C01-4D3B-BC5E-D3CE2B75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Afhankelijkheden en mijlpalen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A233F-C2C2-4879-B3AD-79A1627F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8D023E-505A-4726-A4B5-829592220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De volgorde bevat geen cirkel. Externe mandaten en capaciteit blijven blokkerende inputs.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DP-R01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[voorganger, opvolger, type, vereist resultaat]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DP-R02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[voorganger, opvolger, type, vereist resultaat]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DP-R03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[voorganger, opvolger, type, vereist resultaat]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ML-01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[resultaat, bewijs, beslisser en blokkade]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ML-02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[resultaat, bewijs, beslisser en blokkade]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ML-03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[resultaat, bewijs, beslisser en externe dependency]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ABA44-0AA6-4512-A28D-5E3B2CBD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2C933D-DE1C-4891-A038-3A720103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3 van 6</a:t>
            </a:r>
          </a:p>
        </p:txBody>
      </p:sp>
    </p:spTree>
    <p:extLst>
      <p:ext uri="{BB962C8B-B14F-4D97-AF65-F5344CB8AC3E}">
        <p14:creationId xmlns:p14="http://schemas.microsoft.com/office/powerpoint/2010/main" val="13679449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F96F2D-9DA4-4348-8031-41A77144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Migratie en terugval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BC03EF-DC3D-4F92-B549-361961A3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3549C-D4A1-4425-9C0C-F107438A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Terugval naar een oudere set heeft gevolgen voor actualiteit. Maak die zichtbaar voor gebruikers.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Leidende bron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[bron per toestand en omschakelregel]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Parallelle vergelijking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[populatie, peil, betekenis, methode]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Omschakelcriteria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[bewijs, tolerantiebron, beslisser]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Terugvaltrigger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[scenario, autoriteit, effect, uitvoerder]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Gegevensherstel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[bron, versie, actie en verificatie]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Uitfasering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[afnemers, kopieën, bewaring,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DE51E-3A53-4CAF-9BA8-1E87754E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D4CAB-B425-4895-A17E-5C1AA566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4 van 6</a:t>
            </a:r>
          </a:p>
        </p:txBody>
      </p:sp>
    </p:spTree>
    <p:extLst>
      <p:ext uri="{BB962C8B-B14F-4D97-AF65-F5344CB8AC3E}">
        <p14:creationId xmlns:p14="http://schemas.microsoft.com/office/powerpoint/2010/main" val="7868588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2294F5-A846-4786-B854-9AABCD779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Sturing en herijking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855F5C-4E46-44EB-B93F-8AB56E63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41C658-1C12-41C9-B44B-59F64212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De roadmap geeft voorwaarden en volgorde. Concrete toezeggingen vragen een eigen onderbouwd besluit.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Open besluit DD-R01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[scope, beslisserstatus, benodigde input]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IS-R01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[onzekerheid, effect en eigenaaractie]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IS-R02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[onzekerheid, effect en eigenaaractie]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Voortgang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[resultaatstatus en bewijs, los van tijd]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Herijkingstriggers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[wijziging, verantwoordelijke en besluitspoor]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Versiebeheer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[voorgaande versie, reden, geldigheid]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3F564C-11C7-40FA-B5C2-417CB20B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E8C07-B62A-4980-AD1D-CAF5815DC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5 van 6</a:t>
            </a:r>
          </a:p>
        </p:txBody>
      </p:sp>
    </p:spTree>
    <p:extLst>
      <p:ext uri="{BB962C8B-B14F-4D97-AF65-F5344CB8AC3E}">
        <p14:creationId xmlns:p14="http://schemas.microsoft.com/office/powerpoint/2010/main" val="7773131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10E625-1A32-497A-AAB7-D38332FB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66885C-DBFE-47E8-91E7-452A5FE9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Roadmap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DA8E02-E096-4FAF-B38C-6657EA6D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[relevante input, versie en open punt]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[inputproducten en reden van koppeling]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[rol, datum, scope en bevindingen]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[ontwerpstatus, blockers, volgende 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D681B-3E3F-4CBD-8BB6-62E20C4C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219EDF-47D8-4365-B5EF-4DD40AB3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6 van 6</a:t>
            </a:r>
          </a:p>
        </p:txBody>
      </p:sp>
    </p:spTree>
    <p:extLst>
      <p:ext uri="{BB962C8B-B14F-4D97-AF65-F5344CB8AC3E}">
        <p14:creationId xmlns:p14="http://schemas.microsoft.com/office/powerpoint/2010/main" val="14399745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2026-09-20T07:35:13.1520000Z</dcterms:created>
  <dcterms:modified xsi:type="dcterms:W3CDTF">2026-09-20T07:35:13.1520000Z</dcterms:modified>
</coreProperties>
</file>