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f3570d818444f1" /><Relationship Type="http://schemas.openxmlformats.org/officeDocument/2006/relationships/extended-properties" Target="/docProps/app.xml" Id="Ra01015a221ea4359" /><Relationship Type="http://schemas.openxmlformats.org/officeDocument/2006/relationships/officeDocument" Target="/ppt/presentation.xml" Id="Rb71f94433da448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70ac3f21f34d9f"/>
  </p:sldMasterIdLst>
  <p:notesMasterIdLst>
    <p:notesMasterId xmlns:r="http://schemas.openxmlformats.org/officeDocument/2006/relationships" r:id="R02bf3fb866a74b08"/>
  </p:notesMasterIdLst>
  <p:sldIdLst>
    <p:sldId xmlns:r="http://schemas.openxmlformats.org/officeDocument/2006/relationships" id="256" r:id="R491b686716b14f00"/>
    <p:sldId xmlns:r="http://schemas.openxmlformats.org/officeDocument/2006/relationships" id="257" r:id="Rd5c46db7157b4898"/>
    <p:sldId xmlns:r="http://schemas.openxmlformats.org/officeDocument/2006/relationships" id="258" r:id="R4a79da7edaaa47ef"/>
    <p:sldId xmlns:r="http://schemas.openxmlformats.org/officeDocument/2006/relationships" id="259" r:id="R3fb0163d806d4e0e"/>
    <p:sldId xmlns:r="http://schemas.openxmlformats.org/officeDocument/2006/relationships" id="260" r:id="Ra807bc995efe4ac5"/>
    <p:sldId xmlns:r="http://schemas.openxmlformats.org/officeDocument/2006/relationships" id="261" r:id="R2b2033f1ab1a4604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a3771c9371e4812" /><Relationship Type="http://schemas.openxmlformats.org/officeDocument/2006/relationships/slideMaster" Target="/ppt/slideMasters/slideMaster1.xml" Id="R7a70ac3f21f34d9f" /><Relationship Type="http://schemas.openxmlformats.org/officeDocument/2006/relationships/notesMaster" Target="/ppt/notesMasters/notesMaster1.xml" Id="R02bf3fb866a74b08" /><Relationship Type="http://schemas.openxmlformats.org/officeDocument/2006/relationships/presProps" Target="/ppt/presProps.xml" Id="R06940bbea2f64483" /><Relationship Type="http://schemas.openxmlformats.org/officeDocument/2006/relationships/tableStyles" Target="/ppt/tableStyles.xml" Id="R8d094bac616c4fda" /><Relationship Type="http://schemas.openxmlformats.org/officeDocument/2006/relationships/slide" Target="/ppt/slides/slide1.xml" Id="R491b686716b14f00" /><Relationship Type="http://schemas.openxmlformats.org/officeDocument/2006/relationships/slide" Target="/ppt/slides/slide2.xml" Id="Rd5c46db7157b4898" /><Relationship Type="http://schemas.openxmlformats.org/officeDocument/2006/relationships/slide" Target="/ppt/slides/slide3.xml" Id="R4a79da7edaaa47ef" /><Relationship Type="http://schemas.openxmlformats.org/officeDocument/2006/relationships/slide" Target="/ppt/slides/slide4.xml" Id="R3fb0163d806d4e0e" /><Relationship Type="http://schemas.openxmlformats.org/officeDocument/2006/relationships/slide" Target="/ppt/slides/slide5.xml" Id="Ra807bc995efe4ac5" /><Relationship Type="http://schemas.openxmlformats.org/officeDocument/2006/relationships/slide" Target="/ppt/slides/slide6.xml" Id="R2b2033f1ab1a46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282d018ae140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a28ca3b40d4f9d" /><Relationship Type="http://schemas.openxmlformats.org/officeDocument/2006/relationships/notesMaster" Target="/ppt/notesMasters/notesMaster1.xml" Id="R58151df5b77a42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b42aa802814707" /><Relationship Type="http://schemas.openxmlformats.org/officeDocument/2006/relationships/notesMaster" Target="/ppt/notesMasters/notesMaster1.xml" Id="R621e200d142641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a1ecd5ca5d4d05" /><Relationship Type="http://schemas.openxmlformats.org/officeDocument/2006/relationships/notesMaster" Target="/ppt/notesMasters/notesMaster1.xml" Id="R2452b31279f749a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eea0f612d94437" /><Relationship Type="http://schemas.openxmlformats.org/officeDocument/2006/relationships/notesMaster" Target="/ppt/notesMasters/notesMaster1.xml" Id="R57094e6c9456445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6f7f9223024b5b" /><Relationship Type="http://schemas.openxmlformats.org/officeDocument/2006/relationships/notesMaster" Target="/ppt/notesMasters/notesMaster1.xml" Id="Re8c85481beae46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bdc0ac16b449c9" /><Relationship Type="http://schemas.openxmlformats.org/officeDocument/2006/relationships/notesMaster" Target="/ppt/notesMasters/notesMaster1.xml" Id="Rf1a44c808b8546b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Vastleggen van een voorkeur is geen besluitbevoegdheid. Feit en casusaanname blijven gescheiden.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Dezelfde criteria gelden voor alle opties. Bewijsdekking begrenst de conclusie.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Een ongunstige consequentie blijft onderdeel van het besluitrecord.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Een genomen besluit kan voorwaarden hebben. In deze casus is het besluit nog voorgesteld.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Status van het besluit en status van implementatie blijven afzonderlijk traceerbaar.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Michael Nygard — Documenting Architecture Decisions https://www.cognitect.com/blog/2011/11/15/documenting-architecture-decisions Samenvatting: een ADR bewaart context, beslissing, status en gevolgen van één significante keuze. Een vervangen besluit blijft bewaard met verwijzing naar de opvolger. De EAW-werktemplate voegt een optiesvergelijking, bewijs en mandaat toe. Geraadpleegd 20 september 2026.</a:t>
            </a:r>
          </a:p>
          <a:p xmlns:a="http://schemas.openxmlformats.org/drawingml/2006/main">
            <a:r>
              <a:t>QC-nummers verwijzen naar de criteria in het artikel. Fictieve ontwerpcontrole is geen externe onafhankelijke review.</a:t>
            </a:r>
          </a:p>
          <a:p xmlns:a="http://schemas.openxmlformats.org/drawingml/2006/main">
            <a:r>
              <a:t>QC-01 DD behandelt één duidelijke beslisvraag met scope.</a:t>
            </a:r>
          </a:p>
          <a:p xmlns:a="http://schemas.openxmlformats.org/drawingml/2006/main">
            <a:r>
              <a:t>QC-02 Feiten, aannames en onbekenden zijn gescheiden.</a:t>
            </a:r>
          </a:p>
          <a:p xmlns:a="http://schemas.openxmlformats.org/drawingml/2006/main">
            <a:r>
              <a:t>QC-03 Opties zijn reëel en tegen dezelfde criteria vergeleken.</a:t>
            </a:r>
          </a:p>
          <a:p xmlns:a="http://schemas.openxmlformats.org/drawingml/2006/main">
            <a:r>
              <a:t>QC-04 Harde voorwaarden zijn onderscheiden van voorkeuren.</a:t>
            </a:r>
          </a:p>
          <a:p xmlns:a="http://schemas.openxmlformats.org/drawingml/2006/main">
            <a:r>
              <a:t>QC-05 Onbekend bewijs krijgt geen verzonnen score.</a:t>
            </a:r>
          </a:p>
          <a:p xmlns:a="http://schemas.openxmlformats.org/drawingml/2006/main">
            <a:r>
              <a:t>QC-06 Rationale benoemt afruilen en negatieve gevolgen.</a:t>
            </a:r>
          </a:p>
          <a:p xmlns:a="http://schemas.openxmlformats.org/drawingml/2006/main">
            <a:r>
              <a:t>QC-07 Status, beslisser en mandaat hebben expliciete onderbouwing.</a:t>
            </a:r>
          </a:p>
          <a:p xmlns:a="http://schemas.openxmlformats.org/drawingml/2006/main">
            <a:r>
              <a:t>QC-08 Geldigheid en heroverwegingstriggers zijn beschreven.</a:t>
            </a:r>
          </a:p>
          <a:p xmlns:a="http://schemas.openxmlformats.org/drawingml/2006/main">
            <a:r>
              <a:t>QC-09 Besluitstatus is onderscheiden van implementatiestatus.</a:t>
            </a:r>
          </a:p>
          <a:p xmlns:a="http://schemas.openxmlformats.org/drawingml/2006/main">
            <a:r>
              <a:t>QC-10 Vervangen besluiten behouden hun rationale en verwijzen naar de opvolger.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dfa64fb2ee49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2e3682726b4d28" /><Relationship Type="http://schemas.openxmlformats.org/officeDocument/2006/relationships/slideLayout" Target="/ppt/slideLayouts/slideLayout1.xml" Id="R163456bb8f444e0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3456bb8f444e0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297373b94e4e1f" /><Relationship Type="http://schemas.openxmlformats.org/officeDocument/2006/relationships/notesSlide" Target="/ppt/notesSlides/notesSlide1.xml" Id="R20ab3e08106748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81dc4f675d4db7" /><Relationship Type="http://schemas.openxmlformats.org/officeDocument/2006/relationships/notesSlide" Target="/ppt/notesSlides/notesSlide2.xml" Id="Ra019ace2a52c403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4c9899d89d4d21" /><Relationship Type="http://schemas.openxmlformats.org/officeDocument/2006/relationships/notesSlide" Target="/ppt/notesSlides/notesSlide3.xml" Id="R84511887140e4a3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aadb180b0a40c5" /><Relationship Type="http://schemas.openxmlformats.org/officeDocument/2006/relationships/notesSlide" Target="/ppt/notesSlides/notesSlide4.xml" Id="Rcaf243662efc4e9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cc7225b6a3409e" /><Relationship Type="http://schemas.openxmlformats.org/officeDocument/2006/relationships/notesSlide" Target="/ppt/notesSlides/notesSlide5.xml" Id="Re53b543072a843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20033281bc4e7b" /><Relationship Type="http://schemas.openxmlformats.org/officeDocument/2006/relationships/notesSlide" Target="/ppt/notesSlides/notesSlide6.xml" Id="Rcfa7d3011c4d41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C6B885-37CB-49A3-8CA0-6636E21C4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Beslisvraag en context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91CC32-04AA-4CE9-9C94-67B1C746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334CF4-BF33-477B-9B27-5B797020D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[CR]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[eis/voorkeur]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AAF16B-93DD-4134-83A0-527B6E161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[OP]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[alternatieven]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7911DC-1615-46F5-BDDB-C3603744E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[EV]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[basis + gaten]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CE174D-3104-471B-B2D9-0F5ECC56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1714500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[DD]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[status + mandaat]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AB772-CAE1-4279-A692-9D007553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2809875"/>
            <a:ext cx="2952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7"/>
          </a:solidFill>
          <a:ln xmlns:a="http://schemas.openxmlformats.org/drawingml/2006/main" w="9525">
            <a:solidFill>
              <a:srgbClr val="147D92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[RV]</a:t>
            </a:r>
          </a:p>
          <a:p xmlns:a="http://schemas.openxmlformats.org/drawingml/2006/main">
            <a:pPr>
              <a:def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[trigger]</a:t>
            </a:r>
          </a:p>
        </p:txBody>
      </p:sp>
      <p:cxnSp>
        <p:nvCxnSpPr>
          <p:cNvPr id="28" name=""/>
          <p:cNvCxnSpPr>
            <a:stCxn xmlns:a="http://schemas.openxmlformats.org/drawingml/2006/main" id="3" idx="3"/>
            <a:endCxn xmlns:a="http://schemas.openxmlformats.org/drawingml/2006/main" id="4" idx="1"/>
          </p:cNvCxnSpPr>
          <p:nvPr/>
        </p:nvCxnSpPr>
        <p:spPr>
          <a:xfrm xmlns:a="http://schemas.openxmlformats.org/drawingml/2006/main">
            <a:off x="3562350" y="2085975"/>
            <a:ext cx="857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29" name=""/>
          <p:cNvCxnSpPr>
            <a:stCxn xmlns:a="http://schemas.openxmlformats.org/drawingml/2006/main" id="4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7372350" y="2085975"/>
            <a:ext cx="27622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0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 flipV="1">
            <a:off x="7372350" y="2085975"/>
            <a:ext cx="2762250" cy="1095375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1" name=""/>
          <p:cNvCxnSpPr>
            <a:stCxn xmlns:a="http://schemas.openxmlformats.org/drawingml/2006/main" id="6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>
            <a:off x="11610975" y="2457450"/>
            <a:ext cx="0" cy="3524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cxnSp>
        <p:nvCxnSpPr>
          <p:cNvPr id="32" name=""/>
          <p:cNvCxnSpPr>
            <a:stCxn xmlns:a="http://schemas.openxmlformats.org/drawingml/2006/main" id="7" idx="0"/>
            <a:endCxn xmlns:a="http://schemas.openxmlformats.org/drawingml/2006/main" id="3" idx="2"/>
          </p:cNvCxnSpPr>
          <p:nvPr/>
        </p:nvCxnSpPr>
        <p:spPr>
          <a:xfrm xmlns:a="http://schemas.openxmlformats.org/drawingml/2006/main" flipH="1" flipV="1">
            <a:off x="2085975" y="2457450"/>
            <a:ext cx="9525000" cy="3524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147D92"/>
            </a:solidFill>
            <a:tailEnd type="arrow" w="med" len="me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E2DA7B-B02A-495C-A8A1-C95F054E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6573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Relaties: 1–2 beoordelen / 2–4 afwegen / 3–4 onderbouwen / 4–5 begrenzen / 5–1 herijken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275D7C-317A-4C77-AC6E-72108851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A8C078-6433-4CEA-BE0F-DCF9F3F2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EBF4E4-2EA2-402B-9EC4-2A762080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13D52A-930A-47C5-BD78-0439078B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15049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E018D3-682F-4B90-A0B3-820C15EC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26003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graphicFrame>
        <p:nvGraphicFramePr>
          <p:cNvPr id="39" name=""/>
          <p:cNvGraphicFramePr/>
          <p:nvPr/>
        </p:nvGraphicFramePr>
        <p:xfrm>
          <a:off xmlns:a="http://schemas.openxmlformats.org/drawingml/2006/main" x="609600" y="4143375"/>
          <a:ext xmlns:a="http://schemas.openxmlformats.org/drawingml/2006/main" cx="1706880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DD / versie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[id, titel, versie, peildatum, auteur]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Vraag / scope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[één vraag, object, gebruik, grens]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Casusfeiten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[vastgestelde feiten met bronstatus]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Aannames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[aanname, effect, validatie]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Onbekend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[gat, effect, benodigde verificatie]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Status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[voorgesteld/genomen/verworpen/vervangen]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4EA341-845C-40E1-B86A-BA659491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1 van 6</a:t>
            </a:r>
          </a:p>
        </p:txBody>
      </p:sp>
    </p:spTree>
    <p:extLst>
      <p:ext uri="{BB962C8B-B14F-4D97-AF65-F5344CB8AC3E}">
        <p14:creationId xmlns:p14="http://schemas.microsoft.com/office/powerpoint/2010/main" val="19587549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46425A-CB2A-433C-8DA3-260811761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Criteria en bewijs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43E545-0165-4952-BE58-E50A0DF8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1B99B4-F7CC-49DE-963C-2C9F9A0D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Dezelfde criteria gelden voor alle opties. Bewijsdekking begrenst de conclusie.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CR-01 Actualiteit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[criterium, harde eis/voorkeur, bron]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CR-02 Volledigheid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[criterium, norm, toets en bron]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CR-03 Beheer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[criterium, afruil, bewijsbehoefte]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EV-01 Ontwerp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[bron, versie, type, beperking]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EV-02 Proef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[testscope, resultaatstatus, beperking]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Harde voorwaarden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[uitsluitingscriteria en onbekenden]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4B25C3-BAD8-4D9E-A32E-74CE28003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F62A16-7E05-4A68-8458-F908DA680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2 van 6</a:t>
            </a:r>
          </a:p>
        </p:txBody>
      </p:sp>
    </p:spTree>
    <p:extLst>
      <p:ext uri="{BB962C8B-B14F-4D97-AF65-F5344CB8AC3E}">
        <p14:creationId xmlns:p14="http://schemas.microsoft.com/office/powerpoint/2010/main" val="21021042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497C3F-CB24-4E23-A45F-D355FAE4B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Opties en afruilen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FE3772-4D0E-44D4-9D3D-25DB03AB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F123B7-B695-4027-8346-95FA35F67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ongunstige consequentie blijft onderdeel van het besluitrecord.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OP-B Batch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[fit per criterium, nadeel, 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OP-E Events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[fit per criterium, nadeel, status]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OP-Q Opvragen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[fit per criterium, nadeel, status]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OP-0 Behoud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[bestaande werkwijze, risico en beheersing]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Vergelijkingsbasis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[gelijke scope, scores of rationale]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Resterend onderzoek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[beslissend gat, eigenaaractie, gevolg]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F837CF-3854-4693-A1B2-727005CC9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E7551D-D6E0-439D-BD13-853569FE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3 van 6</a:t>
            </a:r>
          </a:p>
        </p:txBody>
      </p:sp>
    </p:spTree>
    <p:extLst>
      <p:ext uri="{BB962C8B-B14F-4D97-AF65-F5344CB8AC3E}">
        <p14:creationId xmlns:p14="http://schemas.microsoft.com/office/powerpoint/2010/main" val="7037153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FE8508-0210-441A-A1F6-E8B45714B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Voorkeur en consequenties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819793-2F91-4F9F-A408-59089466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A29236-70FA-4ED7-9F44-CF32E193C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Een genomen besluit kan voorwaarden hebben. In deze casus is het besluit nog voorgesteld.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Voorgestelde uitspraak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[keuze en voorwaarden in volledige zin]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Rationale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[waarom deze optie bij context past]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Positief gevolg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[effect, bewijsstatus, getroffen model]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Negatief gevolg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[nadeel, beperking, risico en eigenaar]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Verplicht vervolg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[acties, eigenaar, bewijs en relatie]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Geen garantie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[grens van besluit en bewijs]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EAD378-593D-455C-AF50-02D193085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3A109A-7CD0-4152-9A1F-0F37DED4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4 van 6</a:t>
            </a:r>
          </a:p>
        </p:txBody>
      </p:sp>
    </p:spTree>
    <p:extLst>
      <p:ext uri="{BB962C8B-B14F-4D97-AF65-F5344CB8AC3E}">
        <p14:creationId xmlns:p14="http://schemas.microsoft.com/office/powerpoint/2010/main" val="10843105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0ACA43-6604-4C3E-A281-C600956A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Mandaat en heroverweging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85A18F-9B4F-4987-9053-E0EF137ED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CB2354-9330-4F2B-B9BD-A3AAF414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Status van het besluit en status van implementatie blijven afzonderlijk traceerbaar.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Beslisser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[rol, mandaatbron, bevestiging]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Besluitdatum / bewijs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[datum, akkoordbron of open]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RV-01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[trigger, gevolg, verantwoordelijke]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RV-02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[trigger, gevolg, verantwoordelijke]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Versie / vervanging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[geldigheid, opvolger, oorspronkelijke rationale]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Doorwerking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[geraakte modellen, status en verificatie]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B87823-0341-42BF-A55E-4808E135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CB1337-5075-481E-A38D-C64CD497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5 van 6</a:t>
            </a:r>
          </a:p>
        </p:txBody>
      </p:sp>
    </p:spTree>
    <p:extLst>
      <p:ext uri="{BB962C8B-B14F-4D97-AF65-F5344CB8AC3E}">
        <p14:creationId xmlns:p14="http://schemas.microsoft.com/office/powerpoint/2010/main" val="8179068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D5422B-DFAB-42D4-A4B9-71551AAD1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6954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42D4E"/>
                </a:solidFill>
                <a:latin typeface="Bitstream Charter"/>
                <a:ea typeface="Bitstream Charter"/>
                <a:cs typeface="Bitstream Charter"/>
              </a:rPr>
              <a:t>Review en samenhang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162201-460B-4FEC-AD77-DE667EE83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695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Data Architecture Decision v1.0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2D43CA-1DCA-4B1E-B0C8-00677A7C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16859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QC-nummers verwijzen naar de criteria in het artikel. Fictieve ontwerpcontrole is geen externe onafhankelijke review.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09600" y="2133600"/>
          <a:ext xmlns:a="http://schemas.openxmlformats.org/drawingml/2006/main" cx="17068800" cy="657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13068300"/>
              </a:tblGrid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Onderdeel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Invulinstructie</a:t>
                      </a:r>
                    </a:p>
                  </a:txBody>
                  <a:tcPr marL="91440" marR="91440" marT="45720" marB="45720">
                    <a:solidFill>
                      <a:srgbClr val="142D4E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QC-01 t/m QC-05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criterium: voldoet/open/n.v.t. met bewijs]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QC-06 t/m QC-10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[per criterium: voldoet/open/n.v.t. met bewijs]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Bronmodellen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[relevante input, versie en open punt]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Productrelaties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[inputproducten en reden van koppeling]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Reviewer / datum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[rol, datum, scope en bevindingen]</a:t>
                      </a:r>
                    </a:p>
                  </a:txBody>
                  <a:tcPr marL="91440" marR="91440" marT="45720" marB="45720">
                    <a:solidFill>
                      <a:srgbClr val="EEF5F7"/>
                    </a:solidFill>
                  </a:tcPr>
                </a:tc>
              </a:tr>
              <a:tr h="9388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Conclusie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42D4E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[ontwerpstatus, blockers, volgende actie]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45D55-BF90-4F62-A3C8-85B51DFF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01125"/>
            <a:ext cx="16954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47D92"/>
                </a:solidFill>
                <a:latin typeface="Bitstream Charter"/>
                <a:ea typeface="Bitstream Charter"/>
                <a:cs typeface="Bitstream Charter"/>
              </a:rPr>
              <a:t>Vul elk veld in. Noteer onbekend met een vervolgactie. Gebruik dezelfde codes in alle views.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8FF94E-5EF5-430C-8DC4-CCAF8DB70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810750"/>
            <a:ext cx="1695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526173"/>
                </a:solidFill>
                <a:latin typeface="Bitstream Charter"/>
                <a:ea typeface="Bitstream Charter"/>
                <a:cs typeface="Bitstream Charter"/>
              </a:rPr>
              <a:t>EAW  /  Data Architecture  /  Bewerkbare template  /  6 van 6</a:t>
            </a:r>
          </a:p>
        </p:txBody>
      </p:sp>
    </p:spTree>
    <p:extLst>
      <p:ext uri="{BB962C8B-B14F-4D97-AF65-F5344CB8AC3E}">
        <p14:creationId xmlns:p14="http://schemas.microsoft.com/office/powerpoint/2010/main" val="11372921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2026-09-20T07:35:29.5870000Z</dcterms:created>
  <dcterms:modified xsi:type="dcterms:W3CDTF">2026-09-20T07:35:29.5870000Z</dcterms:modified>
</coreProperties>
</file>