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6dcffb44f84104" /><Relationship Type="http://schemas.openxmlformats.org/officeDocument/2006/relationships/extended-properties" Target="/docProps/app.xml" Id="R96da0182f1574bbc" /><Relationship Type="http://schemas.openxmlformats.org/officeDocument/2006/relationships/officeDocument" Target="/ppt/presentation.xml" Id="R5e16e2ee54ae44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af87d654c74cbc"/>
  </p:sldMasterIdLst>
  <p:notesMasterIdLst>
    <p:notesMasterId xmlns:r="http://schemas.openxmlformats.org/officeDocument/2006/relationships" r:id="R3aed526ee5ad49ab"/>
  </p:notesMasterIdLst>
  <p:sldIdLst>
    <p:sldId xmlns:r="http://schemas.openxmlformats.org/officeDocument/2006/relationships" id="256" r:id="R8645b806a53e4c6a"/>
    <p:sldId xmlns:r="http://schemas.openxmlformats.org/officeDocument/2006/relationships" id="257" r:id="R388ca132d6ce4c0d"/>
    <p:sldId xmlns:r="http://schemas.openxmlformats.org/officeDocument/2006/relationships" id="258" r:id="R14b025b6d9484918"/>
    <p:sldId xmlns:r="http://schemas.openxmlformats.org/officeDocument/2006/relationships" id="259" r:id="Rfa17b52b8a2346f8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ff745feac04bcf" /><Relationship Type="http://schemas.openxmlformats.org/officeDocument/2006/relationships/slideMaster" Target="/ppt/slideMasters/slideMaster1.xml" Id="Radaf87d654c74cbc" /><Relationship Type="http://schemas.openxmlformats.org/officeDocument/2006/relationships/notesMaster" Target="/ppt/notesMasters/notesMaster1.xml" Id="R3aed526ee5ad49ab" /><Relationship Type="http://schemas.openxmlformats.org/officeDocument/2006/relationships/presProps" Target="/ppt/presProps.xml" Id="R65193ec887f243b0" /><Relationship Type="http://schemas.openxmlformats.org/officeDocument/2006/relationships/tableStyles" Target="/ppt/tableStyles.xml" Id="Rf16034ec69db47c1" /><Relationship Type="http://schemas.openxmlformats.org/officeDocument/2006/relationships/slide" Target="/ppt/slides/slide1.xml" Id="R8645b806a53e4c6a" /><Relationship Type="http://schemas.openxmlformats.org/officeDocument/2006/relationships/slide" Target="/ppt/slides/slide2.xml" Id="R388ca132d6ce4c0d" /><Relationship Type="http://schemas.openxmlformats.org/officeDocument/2006/relationships/slide" Target="/ppt/slides/slide3.xml" Id="R14b025b6d9484918" /><Relationship Type="http://schemas.openxmlformats.org/officeDocument/2006/relationships/slide" Target="/ppt/slides/slide4.xml" Id="Rfa17b52b8a2346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ff29394916049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64e169b48d4135" /><Relationship Type="http://schemas.openxmlformats.org/officeDocument/2006/relationships/notesMaster" Target="/ppt/notesMasters/notesMaster1.xml" Id="R1d25369a51be4c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e73d454c6641b4" /><Relationship Type="http://schemas.openxmlformats.org/officeDocument/2006/relationships/notesMaster" Target="/ppt/notesMasters/notesMaster1.xml" Id="Rcfb20cc3b6174a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ab9c9bf5124689" /><Relationship Type="http://schemas.openxmlformats.org/officeDocument/2006/relationships/notesMaster" Target="/ppt/notesMasters/notesMaster1.xml" Id="R6d6fc1b1f2dd4c2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d9c080c7744f55" /><Relationship Type="http://schemas.openxmlformats.org/officeDocument/2006/relationships/notesMaster" Target="/ppt/notesMasters/notesMaster1.xml" Id="Rd0511f57069f477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AWS Shared Responsibility Model https://aws.amazon.com/compliance/shared-responsibility-model/</a:t>
            </a:r>
          </a:p>
          <a:p xmlns:a="http://schemas.openxmlformats.org/drawingml/2006/main">
            <a:r>
              <a:t>Parafrase: AWS beschrijft gedeelde verantwoordelijkheid waarvan de verdeling afhangt van de gekozen dienst. Dit is een leveranciersvoorbeeld, geen universeel contract voor andere providers.</a:t>
            </a:r>
          </a:p>
          <a:p xmlns:a="http://schemas.openxmlformats.org/drawingml/2006/main">
            <a:r>
              <a:t>Dit is een productspecifieke uitwerking van verantwoordelijkheid. Een algemeen IaaS-, PaaS- of SaaS-label bepaalt niet vanzelf alle taken. De verdeling moet worden gecontroleerd tegen de gekozen dienst en overeenkomst. Een interne eigenaar kan geen leverancierstaak als contractueel afgesproken verklaren zonder bewijs.</a:t>
            </a:r>
          </a:p>
          <a:p xmlns:a="http://schemas.openxmlformats.org/drawingml/2006/main">
            <a:r>
              <a:t>Kwaliteitscriteria:</a:t>
            </a:r>
          </a:p>
          <a:p xmlns:a="http://schemas.openxmlformats.org/drawingml/2006/main">
            <a:r>
              <a:t>Elke taak hoort bij een benoemde dienst en scope.</a:t>
            </a:r>
          </a:p>
          <a:p xmlns:a="http://schemas.openxmlformats.org/drawingml/2006/main">
            <a:r>
              <a:t>Uitvoeren, beslissen en controleren zijn afzonderlijk vastgelegd.</a:t>
            </a:r>
          </a:p>
          <a:p xmlns:a="http://schemas.openxmlformats.org/drawingml/2006/main">
            <a:r>
              <a:t>Leveranciersverplichtingen verwijzen naar concrete afspraken.</a:t>
            </a:r>
          </a:p>
          <a:p xmlns:a="http://schemas.openxmlformats.org/drawingml/2006/main">
            <a:r>
              <a:t>Onbekende of gedeelde taken krijgen een eigenaar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AWS Shared Responsibility Model https://aws.amazon.com/compliance/shared-responsibility-model/</a:t>
            </a:r>
          </a:p>
          <a:p xmlns:a="http://schemas.openxmlformats.org/drawingml/2006/main">
            <a:r>
              <a:t>Parafrase: AWS beschrijft gedeelde verantwoordelijkheid waarvan de verdeling afhangt van de gekozen dienst. Dit is een leveranciersvoorbeeld, geen universeel contract voor andere providers.</a:t>
            </a:r>
          </a:p>
          <a:p xmlns:a="http://schemas.openxmlformats.org/drawingml/2006/main">
            <a:r>
              <a:t>Dit is een productspecifieke uitwerking van verantwoordelijkheid. Een algemeen IaaS-, PaaS- of SaaS-label bepaalt niet vanzelf alle taken. De verdeling moet worden gecontroleerd tegen de gekozen dienst en overeenkomst. Een interne eigenaar kan geen leverancierstaak als contractueel afgesproken verklaren zonder bewijs.</a:t>
            </a:r>
          </a:p>
          <a:p xmlns:a="http://schemas.openxmlformats.org/drawingml/2006/main">
            <a:r>
              <a:t>Kwaliteitscriteria:</a:t>
            </a:r>
          </a:p>
          <a:p xmlns:a="http://schemas.openxmlformats.org/drawingml/2006/main">
            <a:r>
              <a:t>Elke taak hoort bij een benoemde dienst en scope.</a:t>
            </a:r>
          </a:p>
          <a:p xmlns:a="http://schemas.openxmlformats.org/drawingml/2006/main">
            <a:r>
              <a:t>Uitvoeren, beslissen en controleren zijn afzonderlijk vastgelegd.</a:t>
            </a:r>
          </a:p>
          <a:p xmlns:a="http://schemas.openxmlformats.org/drawingml/2006/main">
            <a:r>
              <a:t>Leveranciersverplichtingen verwijzen naar concrete afspraken.</a:t>
            </a:r>
          </a:p>
          <a:p xmlns:a="http://schemas.openxmlformats.org/drawingml/2006/main">
            <a:r>
              <a:t>Onbekende of gedeelde taken krijgen een eigenaar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AWS Shared Responsibility Model https://aws.amazon.com/compliance/shared-responsibility-model/</a:t>
            </a:r>
          </a:p>
          <a:p xmlns:a="http://schemas.openxmlformats.org/drawingml/2006/main">
            <a:r>
              <a:t>Parafrase: AWS beschrijft gedeelde verantwoordelijkheid waarvan de verdeling afhangt van de gekozen dienst. Dit is een leveranciersvoorbeeld, geen universeel contract voor andere providers.</a:t>
            </a:r>
          </a:p>
          <a:p xmlns:a="http://schemas.openxmlformats.org/drawingml/2006/main">
            <a:r>
              <a:t>Dit is een productspecifieke uitwerking van verantwoordelijkheid. Een algemeen IaaS-, PaaS- of SaaS-label bepaalt niet vanzelf alle taken. De verdeling moet worden gecontroleerd tegen de gekozen dienst en overeenkomst. Een interne eigenaar kan geen leverancierstaak als contractueel afgesproken verklaren zonder bewijs.</a:t>
            </a:r>
          </a:p>
          <a:p xmlns:a="http://schemas.openxmlformats.org/drawingml/2006/main">
            <a:r>
              <a:t>Kwaliteitscriteria:</a:t>
            </a:r>
          </a:p>
          <a:p xmlns:a="http://schemas.openxmlformats.org/drawingml/2006/main">
            <a:r>
              <a:t>Elke taak hoort bij een benoemde dienst en scope.</a:t>
            </a:r>
          </a:p>
          <a:p xmlns:a="http://schemas.openxmlformats.org/drawingml/2006/main">
            <a:r>
              <a:t>Uitvoeren, beslissen en controleren zijn afzonderlijk vastgelegd.</a:t>
            </a:r>
          </a:p>
          <a:p xmlns:a="http://schemas.openxmlformats.org/drawingml/2006/main">
            <a:r>
              <a:t>Leveranciersverplichtingen verwijzen naar concrete afspraken.</a:t>
            </a:r>
          </a:p>
          <a:p xmlns:a="http://schemas.openxmlformats.org/drawingml/2006/main">
            <a:r>
              <a:t>Onbekende of gedeelde taken krijgen een eigenaar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AWS Shared Responsibility Model https://aws.amazon.com/compliance/shared-responsibility-model/</a:t>
            </a:r>
          </a:p>
          <a:p xmlns:a="http://schemas.openxmlformats.org/drawingml/2006/main">
            <a:r>
              <a:t>Parafrase: AWS beschrijft gedeelde verantwoordelijkheid waarvan de verdeling afhangt van de gekozen dienst. Dit is een leveranciersvoorbeeld, geen universeel contract voor andere providers.</a:t>
            </a:r>
          </a:p>
          <a:p xmlns:a="http://schemas.openxmlformats.org/drawingml/2006/main">
            <a:r>
              <a:t>Dit is een productspecifieke uitwerking van verantwoordelijkheid. Een algemeen IaaS-, PaaS- of SaaS-label bepaalt niet vanzelf alle taken. De verdeling moet worden gecontroleerd tegen de gekozen dienst en overeenkomst. Een interne eigenaar kan geen leverancierstaak als contractueel afgesproken verklaren zonder bewijs.</a:t>
            </a:r>
          </a:p>
          <a:p xmlns:a="http://schemas.openxmlformats.org/drawingml/2006/main">
            <a:r>
              <a:t>Kwaliteitscriteria:</a:t>
            </a:r>
          </a:p>
          <a:p xmlns:a="http://schemas.openxmlformats.org/drawingml/2006/main">
            <a:r>
              <a:t>Elke taak hoort bij een benoemde dienst en scope.</a:t>
            </a:r>
          </a:p>
          <a:p xmlns:a="http://schemas.openxmlformats.org/drawingml/2006/main">
            <a:r>
              <a:t>Uitvoeren, beslissen en controleren zijn afzonderlijk vastgelegd.</a:t>
            </a:r>
          </a:p>
          <a:p xmlns:a="http://schemas.openxmlformats.org/drawingml/2006/main">
            <a:r>
              <a:t>Leveranciersverplichtingen verwijzen naar concrete afspraken.</a:t>
            </a:r>
          </a:p>
          <a:p xmlns:a="http://schemas.openxmlformats.org/drawingml/2006/main">
            <a:r>
              <a:t>Onbekende of gedeelde taken krijgen een eigenaar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0b3204220f41e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7fc4efb2b5c4a90" /><Relationship Type="http://schemas.openxmlformats.org/officeDocument/2006/relationships/slideLayout" Target="/ppt/slideLayouts/slideLayout1.xml" Id="R8ce074a201634d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e074a201634d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1c22cbb4874eea" /><Relationship Type="http://schemas.openxmlformats.org/officeDocument/2006/relationships/notesSlide" Target="/ppt/notesSlides/notesSlide1.xml" Id="Rbb70bec2e1ad439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dd54398a54583" /><Relationship Type="http://schemas.openxmlformats.org/officeDocument/2006/relationships/notesSlide" Target="/ppt/notesSlides/notesSlide2.xml" Id="R45d8986a7b3f46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183eee045c4c6a" /><Relationship Type="http://schemas.openxmlformats.org/officeDocument/2006/relationships/notesSlide" Target="/ppt/notesSlides/notesSlide3.xml" Id="R20782025d79c42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b3a87a05d442fd" /><Relationship Type="http://schemas.openxmlformats.org/officeDocument/2006/relationships/notesSlide" Target="/ppt/notesSlides/notesSlide4.xml" Id="R1288e2d3c20047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2CD0A9-E4AA-4332-98E3-9E386A7A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704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Taken en verantwoordelijkheden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18B795-22D3-4024-A659-A4BD36E6F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95375"/>
            <a:ext cx="1695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Cloud Responsibility Model v1.0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6859250" cy="2095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572000"/>
                <a:gridCol w="4095750"/>
                <a:gridCol w="3810000"/>
                <a:gridCol w="4381500"/>
              </a:tblGrid>
              <a:tr h="523875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Taak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Uitvoering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Besluit bij klant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Controlebewijs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[Taak T-01]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[Uitvoerder]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[Beslisser]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[Bewijs]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[Taak T-02]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[Uitvoerder]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[Beslisser]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[Bewijs]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[Taak T-03]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[Uitvoerder]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[Beslisser]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[Bewijs]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4572000"/>
          <a:ext xmlns:a="http://schemas.openxmlformats.org/drawingml/2006/main" cx="17068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13163550"/>
              </a:tblGrid>
              <a:tr h="10477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Scope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Dienst, workload, omgeving en contractversie.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Legenda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Maak onderscheid tussen uitvoeren, besluiten en controleren.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Bewijsstatus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Markeer voorstel, afgesproken, getoetst of onbekend.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67F07E-85F7-4708-9462-9BEC06C79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86850"/>
            <a:ext cx="1695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ontbrekende informatie met een vervolgactie en eigenaar. Gebruik dezelfde codes in alle weergaven.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5745D3-6FA5-4CCB-AC2D-E9CB50FE6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2980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Cloud Architecture  /  Bewerkbare template  /  1 van 4</a:t>
            </a:r>
          </a:p>
        </p:txBody>
      </p:sp>
    </p:spTree>
    <p:extLst>
      <p:ext uri="{BB962C8B-B14F-4D97-AF65-F5344CB8AC3E}">
        <p14:creationId xmlns:p14="http://schemas.microsoft.com/office/powerpoint/2010/main" val="13866562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313D7B-1CCA-4832-8C59-D87754A2A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704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Dienst- en contractgrens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16D49B-E690-4A6E-AE73-F51CE4BBD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95375"/>
            <a:ext cx="1695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Cloud Responsibility Model v1.0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13163550"/>
              </a:tblGrid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Dienst, leverancier, klant en expliciete technische grens.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Gegevens en gebruik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Gegevenscategorieën en toegestaan gebruik.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Leveranciersbron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Exacte dienstbeschrijving, contractversie en relevante passage.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Eigen verplichtingen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Wat blijft aantoonbaar bij de klant?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Wijzigingsmelding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Hoe worden wijzigingen beoordeeld en wie beslist?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B27595-F918-41F7-A639-0B65BC21D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86850"/>
            <a:ext cx="1695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ontbrekende informatie met een vervolgactie en eigenaar. Gebruik dezelfde codes in alle weergaven.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46F95F-96A4-4C9C-9520-B2F19A521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2980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Cloud Architecture  /  Bewerkbare template  /  2 van 4</a:t>
            </a:r>
          </a:p>
        </p:txBody>
      </p:sp>
    </p:spTree>
    <p:extLst>
      <p:ext uri="{BB962C8B-B14F-4D97-AF65-F5344CB8AC3E}">
        <p14:creationId xmlns:p14="http://schemas.microsoft.com/office/powerpoint/2010/main" val="20729216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399F8A-7260-4321-A078-7782B5F6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704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Controlecontract voor T-03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A0F115-60F1-47D4-84CC-B6E9699E6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95375"/>
            <a:ext cx="1695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Cloud Responsibility Model v1.0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13163550"/>
              </a:tblGrid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Taak en aanleiding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Taakcode, afgebakende activiteit en aanleiding.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Uitvoering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Welke partij doet precies welk deel?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Besluit en toetsing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Wie accepteert de uitkomst en wie controleert het bewijs?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Bewijs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Vereiste inhoud, vindplaats en geldigheid.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Acceptatiecriterium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Wat moet vooraf zijn afgesproken om een oordeel te kunnen geven?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A5AF26-901B-4894-8782-46BE30740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86850"/>
            <a:ext cx="1695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ontbrekende informatie met een vervolgactie en eigenaar. Gebruik dezelfde codes in alle weergaven.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C3740F-BCCE-4875-A91A-042F6EADB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2980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Cloud Architecture  /  Bewerkbare template  /  3 van 4</a:t>
            </a:r>
          </a:p>
        </p:txBody>
      </p:sp>
    </p:spTree>
    <p:extLst>
      <p:ext uri="{BB962C8B-B14F-4D97-AF65-F5344CB8AC3E}">
        <p14:creationId xmlns:p14="http://schemas.microsoft.com/office/powerpoint/2010/main" val="20946070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C7E186-98B6-4D22-B6D8-A329977D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704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Open punten en herbeoordeling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B38D57-96A9-4664-85E7-5DF417BF5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95375"/>
            <a:ext cx="1695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Cloud Responsibility Model v1.0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13163550"/>
              </a:tblGrid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Ontbrekende afspraak, gevolg en eigenaar.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O-02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Ontbrekende afspraak, gevolg en eigenaar.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Escalatie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Wie krijgt welk probleem en wanneer?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Besluit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Akkoord, voorwaarde of uitstel met rationale.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Herijking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Gebeurtenis die herbeoordeling van de matrix veroorzaakt.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33F72A-B542-4DFA-BD7C-21ABF9DD2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86850"/>
            <a:ext cx="1695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ontbrekende informatie met een vervolgactie en eigenaar. Gebruik dezelfde codes in alle weergaven.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8038CC-DDAC-44E4-A97C-C3C684433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2980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Cloud Architecture  /  Bewerkbare template  /  4 van 4</a:t>
            </a:r>
          </a:p>
        </p:txBody>
      </p:sp>
    </p:spTree>
    <p:extLst>
      <p:ext uri="{BB962C8B-B14F-4D97-AF65-F5344CB8AC3E}">
        <p14:creationId xmlns:p14="http://schemas.microsoft.com/office/powerpoint/2010/main" val="12344032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2026-09-20T10:21:05.4980000Z</dcterms:created>
  <dcterms:modified xsi:type="dcterms:W3CDTF">2026-09-20T10:21:05.4980000Z</dcterms:modified>
</coreProperties>
</file>