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9f967300a944cf2" /><Relationship Type="http://schemas.openxmlformats.org/officeDocument/2006/relationships/extended-properties" Target="/docProps/app.xml" Id="R803cf2b1fad541c1" /><Relationship Type="http://schemas.openxmlformats.org/officeDocument/2006/relationships/officeDocument" Target="/ppt/presentation.xml" Id="R31c2faabebe7438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811202bc663425d"/>
  </p:sldMasterIdLst>
  <p:notesMasterIdLst>
    <p:notesMasterId xmlns:r="http://schemas.openxmlformats.org/officeDocument/2006/relationships" r:id="Rf2648fa5ef764d0d"/>
  </p:notesMasterIdLst>
  <p:sldIdLst>
    <p:sldId xmlns:r="http://schemas.openxmlformats.org/officeDocument/2006/relationships" id="256" r:id="Rf0199bb0100d4998"/>
    <p:sldId xmlns:r="http://schemas.openxmlformats.org/officeDocument/2006/relationships" id="257" r:id="Rdead0665f64c4e1a"/>
    <p:sldId xmlns:r="http://schemas.openxmlformats.org/officeDocument/2006/relationships" id="258" r:id="R2c1596b6c7564f4a"/>
    <p:sldId xmlns:r="http://schemas.openxmlformats.org/officeDocument/2006/relationships" id="259" r:id="R98fc4ae206074075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133ee0c5aa846ce" /><Relationship Type="http://schemas.openxmlformats.org/officeDocument/2006/relationships/slideMaster" Target="/ppt/slideMasters/slideMaster1.xml" Id="R3811202bc663425d" /><Relationship Type="http://schemas.openxmlformats.org/officeDocument/2006/relationships/notesMaster" Target="/ppt/notesMasters/notesMaster1.xml" Id="Rf2648fa5ef764d0d" /><Relationship Type="http://schemas.openxmlformats.org/officeDocument/2006/relationships/presProps" Target="/ppt/presProps.xml" Id="R1a23ce1a184d4732" /><Relationship Type="http://schemas.openxmlformats.org/officeDocument/2006/relationships/tableStyles" Target="/ppt/tableStyles.xml" Id="Rbb50a78da4ed439b" /><Relationship Type="http://schemas.openxmlformats.org/officeDocument/2006/relationships/slide" Target="/ppt/slides/slide1.xml" Id="Rf0199bb0100d4998" /><Relationship Type="http://schemas.openxmlformats.org/officeDocument/2006/relationships/slide" Target="/ppt/slides/slide2.xml" Id="Rdead0665f64c4e1a" /><Relationship Type="http://schemas.openxmlformats.org/officeDocument/2006/relationships/slide" Target="/ppt/slides/slide3.xml" Id="R2c1596b6c7564f4a" /><Relationship Type="http://schemas.openxmlformats.org/officeDocument/2006/relationships/slide" Target="/ppt/slides/slide4.xml" Id="R98fc4ae20607407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76d963db4654d6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bc7ba54d0294021" /><Relationship Type="http://schemas.openxmlformats.org/officeDocument/2006/relationships/notesMaster" Target="/ppt/notesMasters/notesMaster1.xml" Id="Rd05cb861b8dd4ca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1d8c6dd7cdd4751" /><Relationship Type="http://schemas.openxmlformats.org/officeDocument/2006/relationships/notesMaster" Target="/ppt/notesMasters/notesMaster1.xml" Id="R07feb69cdbe24e6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284d01e6a414d4e" /><Relationship Type="http://schemas.openxmlformats.org/officeDocument/2006/relationships/notesMaster" Target="/ppt/notesMasters/notesMaster1.xml" Id="R5b53c77c16084e0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bd8dccf450a437f" /><Relationship Type="http://schemas.openxmlformats.org/officeDocument/2006/relationships/notesMaster" Target="/ppt/notesMasters/notesMaster1.xml" Id="R324d21b369d8403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AWS Shared Responsibility Model https://aws.amazon.com/compliance/shared-responsibility-model/</a:t>
            </a:r>
          </a:p>
          <a:p xmlns:a="http://schemas.openxmlformats.org/drawingml/2006/main">
            <a:r>
              <a:t>Parafrase: AWS beschrijft gedeelde verantwoordelijkheid waarvan de verdeling afhangt van de gekozen dienst. Dit is een leveranciersvoorbeeld, geen universeel contract voor andere providers.</a:t>
            </a:r>
          </a:p>
          <a:p xmlns:a="http://schemas.openxmlformats.org/drawingml/2006/main">
            <a:r>
              <a:t>Dit is een productspecifieke uitwerking van verantwoordelijkheid. Een algemeen IaaS-, PaaS- of SaaS-label bepaalt niet vanzelf alle taken. De verdeling moet worden gecontroleerd tegen de gekozen dienst en overeenkomst. Een interne eigenaar kan geen leverancierstaak als contractueel afgesproken verklaren zonder bewijs.</a:t>
            </a:r>
          </a:p>
          <a:p xmlns:a="http://schemas.openxmlformats.org/drawingml/2006/main">
            <a:r>
              <a:t>Kwaliteitscriteria:</a:t>
            </a:r>
          </a:p>
          <a:p xmlns:a="http://schemas.openxmlformats.org/drawingml/2006/main">
            <a:r>
              <a:t>Elke taak hoort bij een benoemde dienst en scope.</a:t>
            </a:r>
          </a:p>
          <a:p xmlns:a="http://schemas.openxmlformats.org/drawingml/2006/main">
            <a:r>
              <a:t>Uitvoeren, beslissen en controleren zijn afzonderlijk vastgelegd.</a:t>
            </a:r>
          </a:p>
          <a:p xmlns:a="http://schemas.openxmlformats.org/drawingml/2006/main">
            <a:r>
              <a:t>Leveranciersverplichtingen verwijzen naar concrete afspraken.</a:t>
            </a:r>
          </a:p>
          <a:p xmlns:a="http://schemas.openxmlformats.org/drawingml/2006/main">
            <a:r>
              <a:t>Onbekende of gedeelde taken krijgen een eigenaar en vervolgactie.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AWS Shared Responsibility Model https://aws.amazon.com/compliance/shared-responsibility-model/</a:t>
            </a:r>
          </a:p>
          <a:p xmlns:a="http://schemas.openxmlformats.org/drawingml/2006/main">
            <a:r>
              <a:t>Parafrase: AWS beschrijft gedeelde verantwoordelijkheid waarvan de verdeling afhangt van de gekozen dienst. Dit is een leveranciersvoorbeeld, geen universeel contract voor andere providers.</a:t>
            </a:r>
          </a:p>
          <a:p xmlns:a="http://schemas.openxmlformats.org/drawingml/2006/main">
            <a:r>
              <a:t>Dit is een productspecifieke uitwerking van verantwoordelijkheid. Een algemeen IaaS-, PaaS- of SaaS-label bepaalt niet vanzelf alle taken. De verdeling moet worden gecontroleerd tegen de gekozen dienst en overeenkomst. Een interne eigenaar kan geen leverancierstaak als contractueel afgesproken verklaren zonder bewijs.</a:t>
            </a:r>
          </a:p>
          <a:p xmlns:a="http://schemas.openxmlformats.org/drawingml/2006/main">
            <a:r>
              <a:t>Kwaliteitscriteria:</a:t>
            </a:r>
          </a:p>
          <a:p xmlns:a="http://schemas.openxmlformats.org/drawingml/2006/main">
            <a:r>
              <a:t>Elke taak hoort bij een benoemde dienst en scope.</a:t>
            </a:r>
          </a:p>
          <a:p xmlns:a="http://schemas.openxmlformats.org/drawingml/2006/main">
            <a:r>
              <a:t>Uitvoeren, beslissen en controleren zijn afzonderlijk vastgelegd.</a:t>
            </a:r>
          </a:p>
          <a:p xmlns:a="http://schemas.openxmlformats.org/drawingml/2006/main">
            <a:r>
              <a:t>Leveranciersverplichtingen verwijzen naar concrete afspraken.</a:t>
            </a:r>
          </a:p>
          <a:p xmlns:a="http://schemas.openxmlformats.org/drawingml/2006/main">
            <a:r>
              <a:t>Onbekende of gedeelde taken krijgen een eigenaar en vervolgactie.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AWS Shared Responsibility Model https://aws.amazon.com/compliance/shared-responsibility-model/</a:t>
            </a:r>
          </a:p>
          <a:p xmlns:a="http://schemas.openxmlformats.org/drawingml/2006/main">
            <a:r>
              <a:t>Parafrase: AWS beschrijft gedeelde verantwoordelijkheid waarvan de verdeling afhangt van de gekozen dienst. Dit is een leveranciersvoorbeeld, geen universeel contract voor andere providers.</a:t>
            </a:r>
          </a:p>
          <a:p xmlns:a="http://schemas.openxmlformats.org/drawingml/2006/main">
            <a:r>
              <a:t>Dit is een productspecifieke uitwerking van verantwoordelijkheid. Een algemeen IaaS-, PaaS- of SaaS-label bepaalt niet vanzelf alle taken. De verdeling moet worden gecontroleerd tegen de gekozen dienst en overeenkomst. Een interne eigenaar kan geen leverancierstaak als contractueel afgesproken verklaren zonder bewijs.</a:t>
            </a:r>
          </a:p>
          <a:p xmlns:a="http://schemas.openxmlformats.org/drawingml/2006/main">
            <a:r>
              <a:t>Kwaliteitscriteria:</a:t>
            </a:r>
          </a:p>
          <a:p xmlns:a="http://schemas.openxmlformats.org/drawingml/2006/main">
            <a:r>
              <a:t>Elke taak hoort bij een benoemde dienst en scope.</a:t>
            </a:r>
          </a:p>
          <a:p xmlns:a="http://schemas.openxmlformats.org/drawingml/2006/main">
            <a:r>
              <a:t>Uitvoeren, beslissen en controleren zijn afzonderlijk vastgelegd.</a:t>
            </a:r>
          </a:p>
          <a:p xmlns:a="http://schemas.openxmlformats.org/drawingml/2006/main">
            <a:r>
              <a:t>Leveranciersverplichtingen verwijzen naar concrete afspraken.</a:t>
            </a:r>
          </a:p>
          <a:p xmlns:a="http://schemas.openxmlformats.org/drawingml/2006/main">
            <a:r>
              <a:t>Onbekende of gedeelde taken krijgen een eigenaar en vervolgactie.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AWS Shared Responsibility Model https://aws.amazon.com/compliance/shared-responsibility-model/</a:t>
            </a:r>
          </a:p>
          <a:p xmlns:a="http://schemas.openxmlformats.org/drawingml/2006/main">
            <a:r>
              <a:t>Parafrase: AWS beschrijft gedeelde verantwoordelijkheid waarvan de verdeling afhangt van de gekozen dienst. Dit is een leveranciersvoorbeeld, geen universeel contract voor andere providers.</a:t>
            </a:r>
          </a:p>
          <a:p xmlns:a="http://schemas.openxmlformats.org/drawingml/2006/main">
            <a:r>
              <a:t>Dit is een productspecifieke uitwerking van verantwoordelijkheid. Een algemeen IaaS-, PaaS- of SaaS-label bepaalt niet vanzelf alle taken. De verdeling moet worden gecontroleerd tegen de gekozen dienst en overeenkomst. Een interne eigenaar kan geen leverancierstaak als contractueel afgesproken verklaren zonder bewijs.</a:t>
            </a:r>
          </a:p>
          <a:p xmlns:a="http://schemas.openxmlformats.org/drawingml/2006/main">
            <a:r>
              <a:t>Kwaliteitscriteria:</a:t>
            </a:r>
          </a:p>
          <a:p xmlns:a="http://schemas.openxmlformats.org/drawingml/2006/main">
            <a:r>
              <a:t>Elke taak hoort bij een benoemde dienst en scope.</a:t>
            </a:r>
          </a:p>
          <a:p xmlns:a="http://schemas.openxmlformats.org/drawingml/2006/main">
            <a:r>
              <a:t>Uitvoeren, beslissen en controleren zijn afzonderlijk vastgelegd.</a:t>
            </a:r>
          </a:p>
          <a:p xmlns:a="http://schemas.openxmlformats.org/drawingml/2006/main">
            <a:r>
              <a:t>Leveranciersverplichtingen verwijzen naar concrete afspraken.</a:t>
            </a:r>
          </a:p>
          <a:p xmlns:a="http://schemas.openxmlformats.org/drawingml/2006/main">
            <a:r>
              <a:t>Onbekende of gedeelde taken krijgen een eigenaar en vervolgactie.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e6ccbfaf1045d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3d7541078c048d5" /><Relationship Type="http://schemas.openxmlformats.org/officeDocument/2006/relationships/slideLayout" Target="/ppt/slideLayouts/slideLayout1.xml" Id="R93018381758a4d5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3018381758a4d5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4d61b341094030" /><Relationship Type="http://schemas.openxmlformats.org/officeDocument/2006/relationships/notesSlide" Target="/ppt/notesSlides/notesSlide1.xml" Id="R29f8f21a07e14a6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24a867ba684c3d" /><Relationship Type="http://schemas.openxmlformats.org/officeDocument/2006/relationships/notesSlide" Target="/ppt/notesSlides/notesSlide2.xml" Id="Redd053d68b2a493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4151dcc1e948d0" /><Relationship Type="http://schemas.openxmlformats.org/officeDocument/2006/relationships/notesSlide" Target="/ppt/notesSlides/notesSlide3.xml" Id="R1ee4a48632314ce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0abcec1c0a4527" /><Relationship Type="http://schemas.openxmlformats.org/officeDocument/2006/relationships/notesSlide" Target="/ppt/notesSlides/notesSlide4.xml" Id="R001059057432477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BD5DB1-6AE3-4510-87DF-3F327E513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704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Taken en verantwoordelijkheden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4EAA98-AC83-473B-B79F-C201D4553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95375"/>
            <a:ext cx="1695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Cloud Responsibility Model v1.0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1809750"/>
          <a:ext xmlns:a="http://schemas.openxmlformats.org/drawingml/2006/main" cx="16859250" cy="2095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572000"/>
                <a:gridCol w="4095750"/>
                <a:gridCol w="3810000"/>
                <a:gridCol w="4381500"/>
              </a:tblGrid>
              <a:tr h="523875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Taak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Uitvoering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Besluit bij klant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Controlebewijs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T-01 Toegang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Klantbeheer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Diensteigenaar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Toegangsreview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T-02 Platformpatch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Provider (voorstel)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Diensteigenaar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Contract + rapport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T-03 Herstelproef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Klant en provider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Diensteigenaar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Herstelverslag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4572000"/>
          <a:ext xmlns:a="http://schemas.openxmlformats.org/drawingml/2006/main" cx="17068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5250"/>
                <a:gridCol w="13163550"/>
              </a:tblGrid>
              <a:tr h="10477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Scope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dienst C-01: beheerde aanvragenomgeving voor Noordhaven. Productie. Contractversie nog te bepalen.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Legenda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Uitvoering verricht het werk. Diensteigenaar accepteert namens de klant. Controlebewijs onderbouwt de beoordeling.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Bewijsstatus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Alle bovenstaande toewijzingen zijn fictieve voorstellen. Geen bestaande providerverplichtingen verondersteld.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48F31E-2143-4968-8AEB-40B1131C7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86850"/>
            <a:ext cx="1695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Fictieve casus. Toewijzingen en maatregelen zijn voorstellen; ontbrekend bewijs staat expliciet open.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DE1DEB-058F-4C4D-B7F3-185DEA725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2980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Cloud Architecture  /  Fictief voorbeeld  /  1 van 4</a:t>
            </a:r>
          </a:p>
        </p:txBody>
      </p:sp>
    </p:spTree>
    <p:extLst>
      <p:ext uri="{BB962C8B-B14F-4D97-AF65-F5344CB8AC3E}">
        <p14:creationId xmlns:p14="http://schemas.microsoft.com/office/powerpoint/2010/main" val="18334993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A73B07-5404-4429-A89F-D07BDF1E8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704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Dienst- en contractgrens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3BBF10-2408-4F5A-B165-89EEB409A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95375"/>
            <a:ext cx="1695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Cloud Responsibility Model v1.0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1952625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5250"/>
                <a:gridCol w="13163550"/>
              </a:tblGrid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C-01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provider beheert het platform. Noordhaven beheert gebruikers en eigen applicatieconfiguratie.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Gegevens en gebruik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Aanvragen en bijlagen. Classificatie en bewaartermijn moeten door de informatie-eigenaar worden vastgesteld.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Leveranciersbron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Nog geen contractbron. Leveranciersmanager verzamelt dienstbeschrijving en onderhoudsafspraken.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Eigen verplichtingen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Voorgesteld: gebruikersautorisatie, configuratiebeoordeling en functionele acceptatie van herstel.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Wijzigingsmelding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Voorgesteld: leveranciersmanager ontvangt melding; team Beheer beoordeelt impact; diensteigenaar beslist over acceptatie.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CBC1D7-73DA-428A-ACA7-CB24582B9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86850"/>
            <a:ext cx="1695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Fictieve casus. Toewijzingen en maatregelen zijn voorstellen; ontbrekend bewijs staat expliciet open.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8F453D-31F8-4767-A862-8208B1CF9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2980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Cloud Architecture  /  Fictief voorbeeld  /  2 van 4</a:t>
            </a:r>
          </a:p>
        </p:txBody>
      </p:sp>
    </p:spTree>
    <p:extLst>
      <p:ext uri="{BB962C8B-B14F-4D97-AF65-F5344CB8AC3E}">
        <p14:creationId xmlns:p14="http://schemas.microsoft.com/office/powerpoint/2010/main" val="103311646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ADE848-66E0-48DE-8903-6B90B68FF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704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Controlecontract voor T-03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183961-110B-4E06-9660-95043DFF9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95375"/>
            <a:ext cx="1695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Cloud Responsibility Model v1.0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1952625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5250"/>
                <a:gridCol w="13163550"/>
              </a:tblGrid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Taak en aanleiding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T-03: herstelproef voor C-01 vóór ingebruikname en na een wijziging die herstel beïnvloedt.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Uitvoering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Provider stelt herstelvoorziening beschikbaar; klantbeheer start de proef; applicatiebeheer controleert gegevens en verwerking. Voorstel.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Besluit en toetsing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Diensteigenaar beslist. Applicatiebeheer controleert het verslag. Escalatie naar leveranciersmanager bij ontbrekend bewijs.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Bewijs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Verslag met gekozen herstelpunt, feitelijke hersteltijd, controles en afwijkingen. Vindplaats en bewaartermijn nog afspreken.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Acceptatiecriterium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Hersteldoel en gegevensverliesgrens ontbreken nog. Zonder die afspraken geen conclusie dat het resultaat voldoende is.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4031D3-DFD7-41B2-8CA4-A20BEE5B6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86850"/>
            <a:ext cx="1695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Fictieve casus. Toewijzingen en maatregelen zijn voorstellen; ontbrekend bewijs staat expliciet open.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936A63-F242-41BE-9E77-56C81483E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2980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Cloud Architecture  /  Fictief voorbeeld  /  3 van 4</a:t>
            </a:r>
          </a:p>
        </p:txBody>
      </p:sp>
    </p:spTree>
    <p:extLst>
      <p:ext uri="{BB962C8B-B14F-4D97-AF65-F5344CB8AC3E}">
        <p14:creationId xmlns:p14="http://schemas.microsoft.com/office/powerpoint/2010/main" val="161693183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AD1E62-5571-4D20-9E6D-CD9C62E0A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704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Open punten en herbeoordeling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5C49ED-DAAC-4392-A70D-3BC4E1EEC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95375"/>
            <a:ext cx="1695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Cloud Responsibility Model v1.0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1952625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5250"/>
                <a:gridCol w="13163550"/>
              </a:tblGrid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O-01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Platformpatchverplichting T-02 nog niet bewezen. Leveranciersmanager verifieert contract en uitzonderingen.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O-02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Hersteldoelen T-03 onbekend. Diensteigenaar bepaalt ze met proceseigenaar vóór de proef.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Escalatie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Klantbeheer meldt ontbrekend herstelbewijs aan diensteigenaar. Leveranciersmanager behandelt contractuele onduidelijkheid.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Besluit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Ingebruiknamebesluit uitgesteld totdat O-01 en O-02 zijn behandeld en de herstelproef is beoordeeld. Fictief casusbesluit.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1095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Herijking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Wijziging van dienst, leverancier, contract, gegevensgebruik of herstelvoorziening. Diensteigenaar organiseert de review.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E9A890-F3C0-4EE0-9A49-CA98C7F12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86850"/>
            <a:ext cx="1695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Fictieve casus. Toewijzingen en maatregelen zijn voorstellen; ontbrekend bewijs staat expliciet open.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C51D51-977C-4A97-BED5-B674ABBB7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2980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Cloud Architecture  /  Fictief voorbeeld  /  4 van 4</a:t>
            </a:r>
          </a:p>
        </p:txBody>
      </p:sp>
    </p:spTree>
    <p:extLst>
      <p:ext uri="{BB962C8B-B14F-4D97-AF65-F5344CB8AC3E}">
        <p14:creationId xmlns:p14="http://schemas.microsoft.com/office/powerpoint/2010/main" val="1709398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2026-09-20T10:21:13.1220000Z</dcterms:created>
  <dcterms:modified xsi:type="dcterms:W3CDTF">2026-09-20T10:21:13.1220000Z</dcterms:modified>
</coreProperties>
</file>