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Impactanalyse veranderinitiatief — v1.1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164592"/>
            <a:ext cx="3200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Business Architecture Impact Matrix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051560"/>
            <a:ext cx="5349240" cy="10972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13232" y="1216151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1314B"/>
                </a:solidFill>
                <a:latin typeface="Aptos"/>
              </a:rPr>
              <a:t>Waarde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03120" y="1197863"/>
            <a:ext cx="3566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19" b="0">
                <a:solidFill>
                  <a:srgbClr val="1B2C37"/>
                </a:solidFill>
                <a:latin typeface="Aptos"/>
              </a:rPr>
              <a:t>Belanghebbende · waardepropositie · waardestroom/fase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051560"/>
            <a:ext cx="5349240" cy="10972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28231" y="1216151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1314B"/>
                </a:solidFill>
                <a:latin typeface="Aptos"/>
              </a:rPr>
              <a:t>Capability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8119" y="1197863"/>
            <a:ext cx="3566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19" b="0">
                <a:solidFill>
                  <a:srgbClr val="1B2C37"/>
                </a:solidFill>
                <a:latin typeface="Aptos"/>
              </a:rPr>
              <a:t>Bestaand · gewijzigd · nieuw vermogen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468880"/>
            <a:ext cx="5349240" cy="10972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3232" y="2633472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1314B"/>
                </a:solidFill>
                <a:latin typeface="Aptos"/>
              </a:rPr>
              <a:t>Informatie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03120" y="2615184"/>
            <a:ext cx="3566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19" b="0">
                <a:solidFill>
                  <a:srgbClr val="1B2C37"/>
                </a:solidFill>
                <a:latin typeface="Aptos"/>
              </a:rPr>
              <a:t>Objecten · begrippen · flows · kwaliteit · ownership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2468880"/>
            <a:ext cx="5349240" cy="1097280"/>
          </a:xfrm>
          <a:prstGeom prst="roundRect">
            <a:avLst/>
          </a:prstGeom>
          <a:solidFill>
            <a:srgbClr val="E2F2E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28231" y="2633472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1314B"/>
                </a:solidFill>
                <a:latin typeface="Aptos"/>
              </a:rPr>
              <a:t>Organisatie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2615184"/>
            <a:ext cx="3566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19" b="0">
                <a:solidFill>
                  <a:srgbClr val="1B2C37"/>
                </a:solidFill>
                <a:latin typeface="Aptos"/>
              </a:rPr>
              <a:t>Units · rollen · verantwoordelijkheden · bevoegdheden · governance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886200"/>
            <a:ext cx="5349240" cy="1097280"/>
          </a:xfrm>
          <a:prstGeom prst="roundRect">
            <a:avLst/>
          </a:prstGeom>
          <a:solidFill>
            <a:srgbClr val="DCEEF8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3232" y="4050791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1314B"/>
                </a:solidFill>
                <a:latin typeface="Aptos"/>
              </a:rPr>
              <a:t>Proces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03120" y="4032504"/>
            <a:ext cx="3566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19" b="0">
                <a:solidFill>
                  <a:srgbClr val="1B2C37"/>
                </a:solidFill>
                <a:latin typeface="Aptos"/>
              </a:rPr>
              <a:t>Processen/activiteiten die operationaliseren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3886200"/>
            <a:ext cx="5349240" cy="1097280"/>
          </a:xfrm>
          <a:prstGeom prst="roundRect">
            <a:avLst/>
          </a:prstGeom>
          <a:solidFill>
            <a:srgbClr val="F1F6F7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28231" y="4050791"/>
            <a:ext cx="1371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11314B"/>
                </a:solidFill>
                <a:latin typeface="Aptos"/>
              </a:rPr>
              <a:t>Ondersteuning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18119" y="4032504"/>
            <a:ext cx="35661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819" b="0">
                <a:solidFill>
                  <a:srgbClr val="1B2C37"/>
                </a:solidFill>
                <a:latin typeface="Aptos"/>
              </a:rPr>
              <a:t>Applicatie/data/technologie ná businessanalyse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54406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900" b="1">
                <a:solidFill>
                  <a:srgbClr val="107678"/>
                </a:solidFill>
                <a:latin typeface="Aptos"/>
              </a:rPr>
              <a:t>Traceerketen: businessvraag → waarde → capability → informatie → organisatie/rol → proces → ondersteuning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118872"/>
            <a:ext cx="7955279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Aptos"/>
              </a:rPr>
              <a:t>Impact Register — v1.1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3920" y="164592"/>
            <a:ext cx="3200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Current → Target → Gap → bewijs</a:t>
            </a:r>
          </a:p>
        </p:txBody>
      </p:sp>
      <p:sp>
        <p:nvSpPr>
          <p:cNvPr id="5" name="Rectangle 4"/>
          <p:cNvSpPr/>
          <p:nvPr/>
        </p:nvSpPr>
        <p:spPr>
          <a:xfrm>
            <a:off x="320040" y="914400"/>
            <a:ext cx="5029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38328" y="1078992"/>
            <a:ext cx="4663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ID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914400"/>
            <a:ext cx="82296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1078992"/>
            <a:ext cx="78638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Dimensie</a:t>
            </a:r>
          </a:p>
        </p:txBody>
      </p:sp>
      <p:sp>
        <p:nvSpPr>
          <p:cNvPr id="9" name="Rectangle 8"/>
          <p:cNvSpPr/>
          <p:nvPr/>
        </p:nvSpPr>
        <p:spPr>
          <a:xfrm>
            <a:off x="1645920" y="914400"/>
            <a:ext cx="10972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64208" y="1078992"/>
            <a:ext cx="10607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Element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43200" y="914400"/>
            <a:ext cx="13258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61488" y="1078992"/>
            <a:ext cx="12893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Current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69080" y="914400"/>
            <a:ext cx="132588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087368" y="1078992"/>
            <a:ext cx="128930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Target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94960" y="914400"/>
            <a:ext cx="13716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13248" y="1078992"/>
            <a:ext cx="13350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Gap/impact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66560" y="914400"/>
            <a:ext cx="7315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84848" y="1078992"/>
            <a:ext cx="6949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Bewijs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498080" y="914400"/>
            <a:ext cx="100584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516368" y="1078992"/>
            <a:ext cx="96926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Bron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503920" y="914400"/>
            <a:ext cx="91440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22208" y="1078992"/>
            <a:ext cx="87782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Owner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418320" y="914400"/>
            <a:ext cx="1188720" cy="502920"/>
          </a:xfrm>
          <a:prstGeom prst="rect">
            <a:avLst/>
          </a:prstGeom>
          <a:solidFill>
            <a:srgbClr val="11314B"/>
          </a:solidFill>
          <a:ln>
            <a:solidFill>
              <a:srgbClr val="1131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436608" y="1078992"/>
            <a:ext cx="1152144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680" b="1">
                <a:solidFill>
                  <a:srgbClr val="FFFFFF"/>
                </a:solidFill>
                <a:latin typeface="Aptos"/>
              </a:rPr>
              <a:t>Besluit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0040" y="1435608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2960" y="143560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645920" y="143560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743200" y="1435608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069080" y="1435608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394960" y="143560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766560" y="143560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498080" y="143560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503920" y="143560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418320" y="143560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20040" y="2093976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22960" y="2093976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1645920" y="2093976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743200" y="2093976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069080" y="2093976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394960" y="2093976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766560" y="2093976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498080" y="2093976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503920" y="2093976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418320" y="2093976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320040" y="2752344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22960" y="2752344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645920" y="2752344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2743200" y="2752344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069080" y="2752344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394960" y="2752344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766560" y="2752344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498080" y="2752344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503920" y="2752344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418320" y="2752344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320040" y="3410712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822960" y="3410712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645920" y="3410712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2743200" y="3410712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4069080" y="3410712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394960" y="3410712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6766560" y="3410712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7498080" y="3410712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8503920" y="3410712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418320" y="3410712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320040" y="4069080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22960" y="4069080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645920" y="4069080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2743200" y="4069080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4069080" y="4069080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5394960" y="4069080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6766560" y="4069080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7498080" y="4069080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8503920" y="4069080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9418320" y="4069080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320040" y="4727448"/>
            <a:ext cx="5029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822960" y="4727448"/>
            <a:ext cx="8229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645920" y="4727448"/>
            <a:ext cx="10972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2743200" y="4727448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4069080" y="4727448"/>
            <a:ext cx="132588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5394960" y="4727448"/>
            <a:ext cx="13716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6766560" y="4727448"/>
            <a:ext cx="7315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7498080" y="4727448"/>
            <a:ext cx="100584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8503920" y="4727448"/>
            <a:ext cx="9144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9418320" y="4727448"/>
            <a:ext cx="1188720" cy="621792"/>
          </a:xfrm>
          <a:prstGeom prst="rect">
            <a:avLst/>
          </a:prstGeom>
          <a:solidFill>
            <a:srgbClr val="FFFFFF"/>
          </a:solidFill>
          <a:ln>
            <a:solidFill>
              <a:srgbClr val="B9C9C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