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Capability Map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ptos"/>
              </a:rPr>
              <a:t>EAW · Business Architecture · v1.1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1B2C37"/>
                </a:solidFill>
                <a:latin typeface="Aptos"/>
              </a:rPr>
              <a:t>Context: __________  Scope: __________  Eigenaar: __________  Datum: __________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1234440"/>
            <a:ext cx="11338560" cy="129844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99032"/>
            <a:ext cx="1828800" cy="914400"/>
          </a:xfrm>
          <a:prstGeom prst="roundRect">
            <a:avLst/>
          </a:prstGeom>
          <a:solidFill>
            <a:srgbClr val="E2F2E8"/>
          </a:solidFill>
          <a:ln>
            <a:solidFill>
              <a:srgbClr val="E2F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691640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B2C37"/>
                </a:solidFill>
                <a:latin typeface="Aptos"/>
              </a:rPr>
              <a:t>L1 — Capabilitydomein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651760" y="1399032"/>
            <a:ext cx="2651760" cy="411480"/>
          </a:xfrm>
          <a:prstGeom prst="roundRect">
            <a:avLst/>
          </a:prstGeom>
          <a:solidFill>
            <a:srgbClr val="E2F2E8"/>
          </a:solidFill>
          <a:ln>
            <a:solidFill>
              <a:srgbClr val="E2F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24912" y="1499616"/>
            <a:ext cx="250545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&lt;L2 capability&gt;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51760" y="1947672"/>
            <a:ext cx="2651760" cy="347472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24912" y="2029968"/>
            <a:ext cx="2505456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1B2C37"/>
                </a:solidFill>
                <a:latin typeface="Aptos"/>
              </a:rPr>
              <a:t>&lt;optioneel L3-detail&gt;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577840" y="1399032"/>
            <a:ext cx="2651760" cy="411480"/>
          </a:xfrm>
          <a:prstGeom prst="roundRect">
            <a:avLst/>
          </a:prstGeom>
          <a:solidFill>
            <a:srgbClr val="E2F2E8"/>
          </a:solidFill>
          <a:ln>
            <a:solidFill>
              <a:srgbClr val="E2F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50992" y="1499616"/>
            <a:ext cx="250545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&lt;L2 capability&gt;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577840" y="1947672"/>
            <a:ext cx="2651760" cy="347472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50992" y="2029968"/>
            <a:ext cx="2505456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1B2C37"/>
                </a:solidFill>
                <a:latin typeface="Aptos"/>
              </a:rPr>
              <a:t>&lt;optioneel L3-detail&gt;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503920" y="1399032"/>
            <a:ext cx="2651760" cy="411480"/>
          </a:xfrm>
          <a:prstGeom prst="roundRect">
            <a:avLst/>
          </a:prstGeom>
          <a:solidFill>
            <a:srgbClr val="E2F2E8"/>
          </a:solidFill>
          <a:ln>
            <a:solidFill>
              <a:srgbClr val="E2F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77072" y="1499616"/>
            <a:ext cx="250545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&lt;L2 capability&gt;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03920" y="1947672"/>
            <a:ext cx="2651760" cy="347472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77072" y="2029968"/>
            <a:ext cx="2505456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1B2C37"/>
                </a:solidFill>
                <a:latin typeface="Aptos"/>
              </a:rPr>
              <a:t>&lt;optioneel L3-detail&gt;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1480" y="2670048"/>
            <a:ext cx="11338560" cy="129844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66928" y="2834640"/>
            <a:ext cx="1828800" cy="914400"/>
          </a:xfrm>
          <a:prstGeom prst="roundRect">
            <a:avLst/>
          </a:prstGeom>
          <a:solidFill>
            <a:srgbClr val="DCEEF8"/>
          </a:solidFill>
          <a:ln>
            <a:solidFill>
              <a:srgbClr val="DCEE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3127248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B2C37"/>
                </a:solidFill>
                <a:latin typeface="Aptos"/>
              </a:rPr>
              <a:t>L1 — Capabilitydomein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651760" y="2834640"/>
            <a:ext cx="2651760" cy="411480"/>
          </a:xfrm>
          <a:prstGeom prst="roundRect">
            <a:avLst/>
          </a:prstGeom>
          <a:solidFill>
            <a:srgbClr val="DCEEF8"/>
          </a:solidFill>
          <a:ln>
            <a:solidFill>
              <a:srgbClr val="DCEE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724912" y="2935224"/>
            <a:ext cx="250545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&lt;L2 capability&gt;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651760" y="3383280"/>
            <a:ext cx="2651760" cy="347472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724912" y="3465576"/>
            <a:ext cx="2505456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1B2C37"/>
                </a:solidFill>
                <a:latin typeface="Aptos"/>
              </a:rPr>
              <a:t>&lt;optioneel L3-detail&gt;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577840" y="2834640"/>
            <a:ext cx="2651760" cy="411480"/>
          </a:xfrm>
          <a:prstGeom prst="roundRect">
            <a:avLst/>
          </a:prstGeom>
          <a:solidFill>
            <a:srgbClr val="DCEEF8"/>
          </a:solidFill>
          <a:ln>
            <a:solidFill>
              <a:srgbClr val="DCEE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50992" y="2935224"/>
            <a:ext cx="250545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&lt;L2 capability&gt;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577840" y="3383280"/>
            <a:ext cx="2651760" cy="347472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50992" y="3465576"/>
            <a:ext cx="2505456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1B2C37"/>
                </a:solidFill>
                <a:latin typeface="Aptos"/>
              </a:rPr>
              <a:t>&lt;optioneel L3-detail&gt;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503920" y="2834640"/>
            <a:ext cx="2651760" cy="411480"/>
          </a:xfrm>
          <a:prstGeom prst="roundRect">
            <a:avLst/>
          </a:prstGeom>
          <a:solidFill>
            <a:srgbClr val="DCEEF8"/>
          </a:solidFill>
          <a:ln>
            <a:solidFill>
              <a:srgbClr val="DCEE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577072" y="2935224"/>
            <a:ext cx="250545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&lt;L2 capability&gt;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03920" y="3383280"/>
            <a:ext cx="2651760" cy="347472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77072" y="3465576"/>
            <a:ext cx="2505456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1B2C37"/>
                </a:solidFill>
                <a:latin typeface="Aptos"/>
              </a:rPr>
              <a:t>&lt;optioneel L3-detail&gt;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1480" y="4105656"/>
            <a:ext cx="11338560" cy="1298448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566928" y="4270248"/>
            <a:ext cx="1828800" cy="914400"/>
          </a:xfrm>
          <a:prstGeom prst="roundRect">
            <a:avLst/>
          </a:prstGeom>
          <a:solidFill>
            <a:srgbClr val="F1F6F7"/>
          </a:solidFill>
          <a:ln>
            <a:solidFill>
              <a:srgbClr val="F1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8368" y="4562856"/>
            <a:ext cx="1645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B2C37"/>
                </a:solidFill>
                <a:latin typeface="Aptos"/>
              </a:rPr>
              <a:t>L1 — Capabilitydomein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651760" y="4270248"/>
            <a:ext cx="2651760" cy="411480"/>
          </a:xfrm>
          <a:prstGeom prst="roundRect">
            <a:avLst/>
          </a:prstGeom>
          <a:solidFill>
            <a:srgbClr val="F1F6F7"/>
          </a:solidFill>
          <a:ln>
            <a:solidFill>
              <a:srgbClr val="F1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724912" y="4370832"/>
            <a:ext cx="250545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&lt;L2 capability&gt;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651760" y="4818888"/>
            <a:ext cx="2651760" cy="347472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724912" y="4901184"/>
            <a:ext cx="2505456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1B2C37"/>
                </a:solidFill>
                <a:latin typeface="Aptos"/>
              </a:rPr>
              <a:t>&lt;optioneel L3-detail&gt;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577840" y="4270248"/>
            <a:ext cx="2651760" cy="411480"/>
          </a:xfrm>
          <a:prstGeom prst="roundRect">
            <a:avLst/>
          </a:prstGeom>
          <a:solidFill>
            <a:srgbClr val="F1F6F7"/>
          </a:solidFill>
          <a:ln>
            <a:solidFill>
              <a:srgbClr val="F1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650992" y="4370832"/>
            <a:ext cx="250545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&lt;L2 capability&gt;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577840" y="4818888"/>
            <a:ext cx="2651760" cy="347472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50992" y="4901184"/>
            <a:ext cx="2505456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1B2C37"/>
                </a:solidFill>
                <a:latin typeface="Aptos"/>
              </a:rPr>
              <a:t>&lt;optioneel L3-detail&gt;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503920" y="4270248"/>
            <a:ext cx="2651760" cy="411480"/>
          </a:xfrm>
          <a:prstGeom prst="roundRect">
            <a:avLst/>
          </a:prstGeom>
          <a:solidFill>
            <a:srgbClr val="F1F6F7"/>
          </a:solidFill>
          <a:ln>
            <a:solidFill>
              <a:srgbClr val="F1F6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577072" y="4370832"/>
            <a:ext cx="250545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B2C37"/>
                </a:solidFill>
                <a:latin typeface="Aptos"/>
              </a:rPr>
              <a:t>&lt;L2 capability&gt;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503920" y="4818888"/>
            <a:ext cx="2651760" cy="347472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577072" y="4901184"/>
            <a:ext cx="2505456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1B2C37"/>
                </a:solidFill>
                <a:latin typeface="Aptos"/>
              </a:rPr>
              <a:t>&lt;optioneel L3-detail&gt;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7200" y="57607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07678"/>
                </a:solidFill>
                <a:latin typeface="Aptos"/>
              </a:rPr>
              <a:t>EAW-werkafspraak: L1 = capabilitydomein · L2 = capability · L3 = optionele verdere decompositie.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Capability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ptos"/>
              </a:rPr>
              <a:t>Onderdeel van Capability Map · v1.1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960120"/>
            <a:ext cx="6400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2608" y="1115568"/>
            <a:ext cx="60350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960120"/>
            <a:ext cx="502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115568"/>
            <a:ext cx="466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Niv.</a:t>
            </a:r>
          </a:p>
        </p:txBody>
      </p:sp>
      <p:sp>
        <p:nvSpPr>
          <p:cNvPr id="9" name="Rectangle 8"/>
          <p:cNvSpPr/>
          <p:nvPr/>
        </p:nvSpPr>
        <p:spPr>
          <a:xfrm>
            <a:off x="1417320" y="96012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35608" y="1115568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Naam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960120"/>
            <a:ext cx="5943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395728" y="1115568"/>
            <a:ext cx="5577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Parent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71800" y="960120"/>
            <a:ext cx="2057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0088" y="1115568"/>
            <a:ext cx="2020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Definitie / resultaat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0" y="960120"/>
            <a:ext cx="12801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47488" y="1115568"/>
            <a:ext cx="12435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Scope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9360" y="96012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27648" y="1115568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Relaties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80960" y="96012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99248" y="1115568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41080" y="96012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59368" y="1115568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Bron/status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012680" y="96012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30968" y="1115568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Review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320" y="1481328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4400" y="148132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417320" y="148132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377440" y="1481328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971800" y="1481328"/>
            <a:ext cx="2057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029200" y="1481328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09360" y="148132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680960" y="148132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641080" y="148132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012680" y="148132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74320" y="2139696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4400" y="2139696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417320" y="213969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377440" y="2139696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971800" y="2139696"/>
            <a:ext cx="2057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029200" y="2139696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309360" y="213969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680960" y="213969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641080" y="213969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012680" y="213969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274320" y="2798064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14400" y="2798064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417320" y="279806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377440" y="2798064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2971800" y="2798064"/>
            <a:ext cx="2057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029200" y="2798064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309360" y="279806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680960" y="279806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41080" y="279806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012680" y="279806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74320" y="3456432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14400" y="3456432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417320" y="345643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2377440" y="3456432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2971800" y="3456432"/>
            <a:ext cx="2057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029200" y="3456432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309360" y="345643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680960" y="345643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641080" y="345643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12680" y="345643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274320" y="4114800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14400" y="4114800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417320" y="411480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2377440" y="4114800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2971800" y="4114800"/>
            <a:ext cx="2057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029200" y="4114800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309360" y="411480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680960" y="411480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641080" y="411480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012680" y="411480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274320" y="4773168"/>
            <a:ext cx="6400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14400" y="477316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417320" y="477316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2377440" y="4773168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2971800" y="4773168"/>
            <a:ext cx="2057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029200" y="4773168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309360" y="477316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7680960" y="477316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641080" y="477316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0012680" y="477316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65760" y="5623560"/>
            <a:ext cx="113385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Definieer capabilities als vermogens; leg scope, bron/bewijsstatus en review vast. Gebruik L3 alleen als de analyse dit vereist.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