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Aptos"/>
              </a:rPr>
              <a:t>Capability Map — Fictief voorbeeld Zorgorganisatie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164592"/>
            <a:ext cx="3474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ptos"/>
              </a:rPr>
              <a:t>Geen zorgreferentiemodel · EAW · v1.1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80560" y="960120"/>
            <a:ext cx="3108960" cy="548640"/>
          </a:xfrm>
          <a:prstGeom prst="round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0" y="1143000"/>
            <a:ext cx="29260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ZV · Zorgverlening (L1)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97280" y="1874519"/>
            <a:ext cx="2926080" cy="594360"/>
          </a:xfrm>
          <a:prstGeom prst="roundRect">
            <a:avLst/>
          </a:prstGeom>
          <a:solidFill>
            <a:srgbClr val="DCEEF8"/>
          </a:solidFill>
          <a:ln>
            <a:solidFill>
              <a:srgbClr val="DCEE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43000" y="2075688"/>
            <a:ext cx="2834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B2C37"/>
                </a:solidFill>
                <a:latin typeface="Aptos"/>
              </a:rPr>
              <a:t>ZV.01 · Diagnostiek (L2)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00600" y="1874519"/>
            <a:ext cx="2926080" cy="594360"/>
          </a:xfrm>
          <a:prstGeom prst="roundRect">
            <a:avLst/>
          </a:prstGeom>
          <a:solidFill>
            <a:srgbClr val="DCEEF8"/>
          </a:solidFill>
          <a:ln>
            <a:solidFill>
              <a:srgbClr val="DCEE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46320" y="2075688"/>
            <a:ext cx="2834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B2C37"/>
                </a:solidFill>
                <a:latin typeface="Aptos"/>
              </a:rPr>
              <a:t>ZV.02 · Behandeling (L2)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503919" y="1874519"/>
            <a:ext cx="2926080" cy="594360"/>
          </a:xfrm>
          <a:prstGeom prst="roundRect">
            <a:avLst/>
          </a:prstGeom>
          <a:solidFill>
            <a:srgbClr val="DCEEF8"/>
          </a:solidFill>
          <a:ln>
            <a:solidFill>
              <a:srgbClr val="DCEE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49640" y="2075688"/>
            <a:ext cx="2834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B2C37"/>
                </a:solidFill>
                <a:latin typeface="Aptos"/>
              </a:rPr>
              <a:t>ZV.03 · Nazorg (L2)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4360" y="2907792"/>
            <a:ext cx="1143000" cy="68580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1792" y="3035808"/>
            <a:ext cx="1088136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20" b="0">
                <a:solidFill>
                  <a:srgbClr val="1B2C37"/>
                </a:solidFill>
                <a:latin typeface="Aptos"/>
              </a:rPr>
              <a:t>ZV.01.01</a:t>
            </a:r>
            <a:br/>
            <a:r>
              <a:t>Beeldvormende diagnostiek (L3)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856231" y="2907792"/>
            <a:ext cx="1143000" cy="68580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883663" y="3035808"/>
            <a:ext cx="1088136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20" b="0">
                <a:solidFill>
                  <a:srgbClr val="1B2C37"/>
                </a:solidFill>
                <a:latin typeface="Aptos"/>
              </a:rPr>
              <a:t>ZV.01.02</a:t>
            </a:r>
            <a:br/>
            <a:r>
              <a:t>Laboratoriumdiagnostiek (L3)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118103" y="2907792"/>
            <a:ext cx="1143000" cy="68580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145535" y="3035808"/>
            <a:ext cx="1088136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20" b="0">
                <a:solidFill>
                  <a:srgbClr val="1B2C37"/>
                </a:solidFill>
                <a:latin typeface="Aptos"/>
              </a:rPr>
              <a:t>ZV.01.03</a:t>
            </a:r>
            <a:br/>
            <a:r>
              <a:t>Functieonderzoek (L3)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388620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07678"/>
                </a:solidFill>
                <a:latin typeface="Aptos"/>
              </a:rPr>
              <a:t>L3 is hier alleen ter illustratie onder ZV.01.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212080" y="4434840"/>
            <a:ext cx="2011680" cy="502920"/>
          </a:xfrm>
          <a:prstGeom prst="roundRect">
            <a:avLst/>
          </a:prstGeom>
          <a:solidFill>
            <a:srgbClr val="E2F2E8"/>
          </a:solidFill>
          <a:ln>
            <a:solidFill>
              <a:srgbClr val="E2F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257800" y="4590288"/>
            <a:ext cx="1920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 b="1">
                <a:solidFill>
                  <a:srgbClr val="1B2C37"/>
                </a:solidFill>
                <a:latin typeface="Aptos"/>
              </a:rPr>
              <a:t>PB · Patiëntbeleving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406640" y="4434840"/>
            <a:ext cx="128016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34071" y="4590288"/>
            <a:ext cx="1225296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20" b="0">
                <a:solidFill>
                  <a:srgbClr val="1B2C37"/>
                </a:solidFill>
                <a:latin typeface="Aptos"/>
              </a:rPr>
              <a:t>Toegankelijkheid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823960" y="4434840"/>
            <a:ext cx="128016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851392" y="4590288"/>
            <a:ext cx="1225296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20" b="0">
                <a:solidFill>
                  <a:srgbClr val="1B2C37"/>
                </a:solidFill>
                <a:latin typeface="Aptos"/>
              </a:rPr>
              <a:t>Communicatie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0241280" y="4434840"/>
            <a:ext cx="128016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268711" y="4590288"/>
            <a:ext cx="1225296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20" b="0">
                <a:solidFill>
                  <a:srgbClr val="1B2C37"/>
                </a:solidFill>
                <a:latin typeface="Aptos"/>
              </a:rPr>
              <a:t>Service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212080" y="5212079"/>
            <a:ext cx="2011680" cy="502920"/>
          </a:xfrm>
          <a:prstGeom prst="roundRect">
            <a:avLst/>
          </a:prstGeom>
          <a:solidFill>
            <a:srgbClr val="E2F2E8"/>
          </a:solidFill>
          <a:ln>
            <a:solidFill>
              <a:srgbClr val="E2F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257800" y="5367527"/>
            <a:ext cx="192024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 b="1">
                <a:solidFill>
                  <a:srgbClr val="1B2C37"/>
                </a:solidFill>
                <a:latin typeface="Aptos"/>
              </a:rPr>
              <a:t>ZK · Zorgketensamenwerking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406640" y="5212079"/>
            <a:ext cx="128016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434071" y="5367527"/>
            <a:ext cx="1225296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20" b="0">
                <a:solidFill>
                  <a:srgbClr val="1B2C37"/>
                </a:solidFill>
                <a:latin typeface="Aptos"/>
              </a:rPr>
              <a:t>Verwijzing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823960" y="5212079"/>
            <a:ext cx="128016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851392" y="5367527"/>
            <a:ext cx="1225296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20" b="0">
                <a:solidFill>
                  <a:srgbClr val="1B2C37"/>
                </a:solidFill>
                <a:latin typeface="Aptos"/>
              </a:rPr>
              <a:t>Gegevensuitwisseling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10241280" y="5212079"/>
            <a:ext cx="128016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0268711" y="5367527"/>
            <a:ext cx="1225296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20" b="0">
                <a:solidFill>
                  <a:srgbClr val="1B2C37"/>
                </a:solidFill>
                <a:latin typeface="Aptos"/>
              </a:rPr>
              <a:t>Transmurale zorg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920" y="6172200"/>
            <a:ext cx="111556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Fictieve voorbeeldinvulling. Geen volledig zorgreferentiemodel.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Aptos"/>
              </a:rPr>
              <a:t>Capability Register — Voorbeeld ZV.01 Diagnostiek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164592"/>
            <a:ext cx="3474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ptos"/>
              </a:rPr>
              <a:t>Alleen eerste capability volledig ingevuld · fictieve EAW-casus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850392"/>
            <a:ext cx="1965960" cy="356616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941832"/>
            <a:ext cx="1783080" cy="2651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1">
                <a:solidFill>
                  <a:srgbClr val="1B2C37"/>
                </a:solidFill>
                <a:latin typeface="Aptos"/>
              </a:rPr>
              <a:t>Code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2377440" y="850392"/>
            <a:ext cx="9372600" cy="356616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487168" y="932688"/>
            <a:ext cx="9144000" cy="2834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ZV.01</a:t>
            </a:r>
          </a:p>
        </p:txBody>
      </p:sp>
      <p:sp>
        <p:nvSpPr>
          <p:cNvPr id="9" name="Rectangle 8"/>
          <p:cNvSpPr/>
          <p:nvPr/>
        </p:nvSpPr>
        <p:spPr>
          <a:xfrm>
            <a:off x="411480" y="1207008"/>
            <a:ext cx="1965960" cy="356616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1298448"/>
            <a:ext cx="1783080" cy="2651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1">
                <a:solidFill>
                  <a:srgbClr val="1B2C37"/>
                </a:solidFill>
                <a:latin typeface="Aptos"/>
              </a:rPr>
              <a:t>Niveau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77440" y="1207008"/>
            <a:ext cx="9372600" cy="356616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487168" y="1289304"/>
            <a:ext cx="9144000" cy="2834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L2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1480" y="1563624"/>
            <a:ext cx="1965960" cy="356616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" y="1655064"/>
            <a:ext cx="1783080" cy="2651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1">
                <a:solidFill>
                  <a:srgbClr val="1B2C37"/>
                </a:solidFill>
                <a:latin typeface="Aptos"/>
              </a:rPr>
              <a:t>Naam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377440" y="1563624"/>
            <a:ext cx="9372600" cy="356616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487168" y="1645920"/>
            <a:ext cx="9144000" cy="2834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Diagnostiek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11480" y="1920240"/>
            <a:ext cx="1965960" cy="356616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2011680"/>
            <a:ext cx="1783080" cy="2651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1">
                <a:solidFill>
                  <a:srgbClr val="1B2C37"/>
                </a:solidFill>
                <a:latin typeface="Aptos"/>
              </a:rPr>
              <a:t>Parent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377440" y="1920240"/>
            <a:ext cx="9372600" cy="356616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487168" y="2002536"/>
            <a:ext cx="9144000" cy="2834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ZV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11480" y="2276856"/>
            <a:ext cx="1965960" cy="493776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2920" y="2368296"/>
            <a:ext cx="1783080" cy="40233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1">
                <a:solidFill>
                  <a:srgbClr val="1B2C37"/>
                </a:solidFill>
                <a:latin typeface="Aptos"/>
              </a:rPr>
              <a:t>Definitie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377440" y="2276856"/>
            <a:ext cx="9372600" cy="493776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487168" y="2359152"/>
            <a:ext cx="9144000" cy="4206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Het vermogen om relevante patiëntinformatie en onderzoekresultaten te verzamelen en te interpreteren om een onderbouwde diagnostische conclusie te ondersteunen.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11480" y="2770632"/>
            <a:ext cx="1965960" cy="493776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2920" y="2862072"/>
            <a:ext cx="1783080" cy="40233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1">
                <a:solidFill>
                  <a:srgbClr val="1B2C37"/>
                </a:solidFill>
                <a:latin typeface="Aptos"/>
              </a:rPr>
              <a:t>Resultaat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377440" y="2770632"/>
            <a:ext cx="9372600" cy="493776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487168" y="2852928"/>
            <a:ext cx="9144000" cy="4206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Beschikbare diagnostische informatie waarmee een bevoegde zorgprofessional een vervolgstap kan bepalen.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11480" y="3264408"/>
            <a:ext cx="1965960" cy="493776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2920" y="3355848"/>
            <a:ext cx="1783080" cy="40233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1">
                <a:solidFill>
                  <a:srgbClr val="1B2C37"/>
                </a:solidFill>
                <a:latin typeface="Aptos"/>
              </a:rPr>
              <a:t>Binnen scope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377440" y="3264408"/>
            <a:ext cx="9372600" cy="493776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487168" y="3346704"/>
            <a:ext cx="9144000" cy="4206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Diagnostische informatiebehoefte; onderzoekresultaten beschikbaar maken; resultaten interpreteren.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11480" y="3758184"/>
            <a:ext cx="1965960" cy="493776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02920" y="3849624"/>
            <a:ext cx="1783080" cy="40233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1">
                <a:solidFill>
                  <a:srgbClr val="1B2C37"/>
                </a:solidFill>
                <a:latin typeface="Aptos"/>
              </a:rPr>
              <a:t>Buiten scope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377440" y="3758184"/>
            <a:ext cx="9372600" cy="493776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487168" y="3840480"/>
            <a:ext cx="9144000" cy="4206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Behandeling; leverancierskeuze apparatuur; technische applicatiearchitectuur.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11480" y="4251960"/>
            <a:ext cx="1965960" cy="356616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02920" y="4343400"/>
            <a:ext cx="1783080" cy="2651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1">
                <a:solidFill>
                  <a:srgbClr val="1B2C37"/>
                </a:solidFill>
                <a:latin typeface="Aptos"/>
              </a:rPr>
              <a:t>Waardestroom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377440" y="4251960"/>
            <a:ext cx="9372600" cy="356616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487168" y="4334256"/>
            <a:ext cx="9144000" cy="2834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Fictief: Zorgvraag beoordelen — Diagnose verkrijgen.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11480" y="4608576"/>
            <a:ext cx="1965960" cy="493776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2920" y="4700016"/>
            <a:ext cx="1783080" cy="40233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1">
                <a:solidFill>
                  <a:srgbClr val="1B2C37"/>
                </a:solidFill>
                <a:latin typeface="Aptos"/>
              </a:rPr>
              <a:t>Informatie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377440" y="4608576"/>
            <a:ext cx="9372600" cy="493776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487168" y="4690872"/>
            <a:ext cx="9144000" cy="4206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Fictief: Onderzoeksaanvraag; Onderzoeksresultaat; Diagnostische conclusie.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11480" y="5102352"/>
            <a:ext cx="1965960" cy="356616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02920" y="5193792"/>
            <a:ext cx="1783080" cy="2651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1">
                <a:solidFill>
                  <a:srgbClr val="1B2C37"/>
                </a:solidFill>
                <a:latin typeface="Aptos"/>
              </a:rPr>
              <a:t>Owner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377440" y="5102352"/>
            <a:ext cx="9372600" cy="356616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487168" y="5184648"/>
            <a:ext cx="9144000" cy="2834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Fictief: Medisch inhoudseigenaar Diagnostiek.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11480" y="5458968"/>
            <a:ext cx="1965960" cy="356616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02920" y="5550407"/>
            <a:ext cx="1783080" cy="2651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1">
                <a:solidFill>
                  <a:srgbClr val="1B2C37"/>
                </a:solidFill>
                <a:latin typeface="Aptos"/>
              </a:rPr>
              <a:t>Bron/status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377440" y="5458968"/>
            <a:ext cx="9372600" cy="356616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2487168" y="5541264"/>
            <a:ext cx="9144000" cy="2834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Fictieve EAW-casus · aanname / voorbeeldinvulling.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11480" y="5815583"/>
            <a:ext cx="1965960" cy="356616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02920" y="5907023"/>
            <a:ext cx="1783080" cy="2651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1">
                <a:solidFill>
                  <a:srgbClr val="1B2C37"/>
                </a:solidFill>
                <a:latin typeface="Aptos"/>
              </a:rPr>
              <a:t>Reviewdatum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377440" y="5815583"/>
            <a:ext cx="9372600" cy="356616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2487168" y="5897879"/>
            <a:ext cx="9144000" cy="2834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2026-09-19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11480" y="6172199"/>
            <a:ext cx="1965960" cy="493776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502920" y="6263639"/>
            <a:ext cx="1783080" cy="40233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1">
                <a:solidFill>
                  <a:srgbClr val="1B2C37"/>
                </a:solidFill>
                <a:latin typeface="Aptos"/>
              </a:rPr>
              <a:t>Open vraag</a:t>
            </a:r>
          </a:p>
        </p:txBody>
      </p:sp>
      <p:sp>
        <p:nvSpPr>
          <p:cNvPr id="59" name="Rectangle 58"/>
          <p:cNvSpPr/>
          <p:nvPr/>
        </p:nvSpPr>
        <p:spPr>
          <a:xfrm>
            <a:off x="2377440" y="6172199"/>
            <a:ext cx="9372600" cy="493776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2487168" y="6254495"/>
            <a:ext cx="9144000" cy="4206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In echte context scope, eigenaarschap en relaties met stakeholders valideren.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