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18872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900" b="1">
                <a:solidFill>
                  <a:srgbClr val="FFFFFF"/>
                </a:solidFill>
                <a:latin typeface="Aptos"/>
              </a:rPr>
              <a:t>Solution Impact &amp; Gap — Fictief voorbeeld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95360" y="164592"/>
            <a:ext cx="3108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30" b="0">
                <a:solidFill>
                  <a:srgbClr val="FFFFFF"/>
                </a:solidFill>
                <a:latin typeface="Aptos"/>
              </a:rPr>
              <a:t>SG-01 · Information / Integration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20040" y="1554480"/>
            <a:ext cx="2011680" cy="2834640"/>
          </a:xfrm>
          <a:prstGeom prst="roundRect">
            <a:avLst/>
          </a:prstGeom>
          <a:solidFill>
            <a:srgbClr val="E2F2E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29768" y="1828800"/>
            <a:ext cx="1783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11314B"/>
                </a:solidFill>
                <a:latin typeface="Aptos"/>
              </a:rPr>
              <a:t>Current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2423160"/>
            <a:ext cx="1737360" cy="10515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80" b="0">
                <a:solidFill>
                  <a:srgbClr val="1B2C37"/>
                </a:solidFill>
                <a:latin typeface="Aptos"/>
              </a:rPr>
              <a:t>Statussemantiek en authoritative source niet gevalideerd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697480" y="1554480"/>
            <a:ext cx="2011680" cy="2834640"/>
          </a:xfrm>
          <a:prstGeom prst="roundRect">
            <a:avLst/>
          </a:prstGeom>
          <a:solidFill>
            <a:srgbClr val="DCEEF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807208" y="1828800"/>
            <a:ext cx="1783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11314B"/>
                </a:solidFill>
                <a:latin typeface="Aptos"/>
              </a:rPr>
              <a:t>Target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834640" y="2423160"/>
            <a:ext cx="1737360" cy="10515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80" b="0">
                <a:solidFill>
                  <a:srgbClr val="1B2C37"/>
                </a:solidFill>
                <a:latin typeface="Aptos"/>
              </a:rPr>
              <a:t>Gevalideerde semantiek + expliciete source authority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74920" y="1554480"/>
            <a:ext cx="2011680" cy="2834640"/>
          </a:xfrm>
          <a:prstGeom prst="round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184648" y="1828800"/>
            <a:ext cx="1783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11314B"/>
                </a:solidFill>
                <a:latin typeface="Aptos"/>
              </a:rPr>
              <a:t>Gap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212080" y="2423160"/>
            <a:ext cx="1737360" cy="10515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80" b="0">
                <a:solidFill>
                  <a:srgbClr val="1B2C37"/>
                </a:solidFill>
                <a:latin typeface="Aptos"/>
              </a:rPr>
              <a:t>Information authority unresolved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452360" y="1554480"/>
            <a:ext cx="2011680" cy="2834640"/>
          </a:xfrm>
          <a:prstGeom prst="roundRect">
            <a:avLst/>
          </a:prstGeom>
          <a:solidFill>
            <a:srgbClr val="E2F2E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562088" y="1828800"/>
            <a:ext cx="1783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11314B"/>
                </a:solidFill>
                <a:latin typeface="Aptos"/>
              </a:rPr>
              <a:t>Impact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589520" y="2423160"/>
            <a:ext cx="1737360" cy="10515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80" b="0">
                <a:solidFill>
                  <a:srgbClr val="1B2C37"/>
                </a:solidFill>
                <a:latin typeface="Aptos"/>
              </a:rPr>
              <a:t>Finale SBB-03 contract/deploymentkeuzes geblokkeerd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829800" y="1554480"/>
            <a:ext cx="2011680" cy="2834640"/>
          </a:xfrm>
          <a:prstGeom prst="roundRect">
            <a:avLst/>
          </a:prstGeom>
          <a:solidFill>
            <a:srgbClr val="DCEEF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939528" y="1828800"/>
            <a:ext cx="1783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11314B"/>
                </a:solidFill>
                <a:latin typeface="Aptos"/>
              </a:rPr>
              <a:t>Transition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966960" y="2423160"/>
            <a:ext cx="1737360" cy="10515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80" b="0">
                <a:solidFill>
                  <a:srgbClr val="1B2C37"/>
                </a:solidFill>
                <a:latin typeface="Aptos"/>
              </a:rPr>
              <a:t>Ownership/source valideren vóór final design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4800600"/>
            <a:ext cx="10972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50" b="1">
                <a:solidFill>
                  <a:srgbClr val="107678"/>
                </a:solidFill>
                <a:latin typeface="Aptos"/>
              </a:rPr>
              <a:t>Fictief voorbeeld. Geen kosten, doorlooptijd of implementatieplanning verondersteld.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18872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900" b="1">
                <a:solidFill>
                  <a:srgbClr val="FFFFFF"/>
                </a:solidFill>
                <a:latin typeface="Aptos"/>
              </a:rPr>
              <a:t>Gap Register — Voorbeeld SG-01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95360" y="164592"/>
            <a:ext cx="3108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30" b="0">
                <a:solidFill>
                  <a:srgbClr val="FFFFFF"/>
                </a:solidFill>
                <a:latin typeface="Aptos"/>
              </a:rPr>
              <a:t>Eén gap volledig uitgewerkt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822960"/>
            <a:ext cx="192024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932688"/>
            <a:ext cx="1691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ID</a:t>
            </a:r>
          </a:p>
        </p:txBody>
      </p:sp>
      <p:sp>
        <p:nvSpPr>
          <p:cNvPr id="7" name="Rectangle 6"/>
          <p:cNvSpPr/>
          <p:nvPr/>
        </p:nvSpPr>
        <p:spPr>
          <a:xfrm>
            <a:off x="2377440" y="822960"/>
            <a:ext cx="93268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514600" y="914400"/>
            <a:ext cx="900684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70" b="0">
                <a:solidFill>
                  <a:srgbClr val="1B2C37"/>
                </a:solidFill>
                <a:latin typeface="Aptos"/>
              </a:rPr>
              <a:t>SG-01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261872"/>
            <a:ext cx="192024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66928" y="1371600"/>
            <a:ext cx="1691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Dimension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377440" y="1261872"/>
            <a:ext cx="93268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514600" y="1353312"/>
            <a:ext cx="900684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70" b="0">
                <a:solidFill>
                  <a:srgbClr val="1B2C37"/>
                </a:solidFill>
                <a:latin typeface="Aptos"/>
              </a:rPr>
              <a:t>Information / Integration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1700784"/>
            <a:ext cx="192024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66928" y="1810512"/>
            <a:ext cx="1691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Current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377440" y="1700784"/>
            <a:ext cx="93268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514600" y="1792224"/>
            <a:ext cx="900684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70" b="0">
                <a:solidFill>
                  <a:srgbClr val="1B2C37"/>
                </a:solidFill>
                <a:latin typeface="Aptos"/>
              </a:rPr>
              <a:t>Authoritative statussemantiek en bron zijn nog niet gevalideerd.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2139696"/>
            <a:ext cx="192024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66928" y="2249424"/>
            <a:ext cx="1691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Target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377440" y="2139696"/>
            <a:ext cx="93268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514600" y="2231136"/>
            <a:ext cx="900684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70" b="0">
                <a:solidFill>
                  <a:srgbClr val="1B2C37"/>
                </a:solidFill>
                <a:latin typeface="Aptos"/>
              </a:rPr>
              <a:t>Gevalideerde statussemantiek en expliciete authoritative source.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57200" y="2578608"/>
            <a:ext cx="192024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66928" y="2688336"/>
            <a:ext cx="1691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Gap/change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377440" y="2578608"/>
            <a:ext cx="93268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514600" y="2670048"/>
            <a:ext cx="900684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70" b="0">
                <a:solidFill>
                  <a:srgbClr val="1B2C37"/>
                </a:solidFill>
                <a:latin typeface="Aptos"/>
              </a:rPr>
              <a:t>Information authority unresolved.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57200" y="3017520"/>
            <a:ext cx="1920240" cy="566928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66928" y="3127248"/>
            <a:ext cx="1691640" cy="4754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Impact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377440" y="3017520"/>
            <a:ext cx="9326880" cy="566928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2514600" y="3108960"/>
            <a:ext cx="9006840" cy="49377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70" b="0">
                <a:solidFill>
                  <a:srgbClr val="1B2C37"/>
                </a:solidFill>
                <a:latin typeface="Aptos"/>
              </a:rPr>
              <a:t>SBB-03 contract en finale deploymentbesluiten kunnen niet betrouwbaar worden afgerond.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57200" y="3584448"/>
            <a:ext cx="192024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66928" y="3694176"/>
            <a:ext cx="1691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Dependency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377440" y="3584448"/>
            <a:ext cx="93268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2514600" y="3675887"/>
            <a:ext cx="900684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70" b="0">
                <a:solidFill>
                  <a:srgbClr val="1B2C37"/>
                </a:solidFill>
                <a:latin typeface="Aptos"/>
              </a:rPr>
              <a:t>Business Information ownership/governance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57200" y="4023360"/>
            <a:ext cx="192024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66928" y="4133088"/>
            <a:ext cx="1691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Risk/unknown</a:t>
            </a:r>
          </a:p>
        </p:txBody>
      </p:sp>
      <p:sp>
        <p:nvSpPr>
          <p:cNvPr id="35" name="Rectangle 34"/>
          <p:cNvSpPr/>
          <p:nvPr/>
        </p:nvSpPr>
        <p:spPr>
          <a:xfrm>
            <a:off x="2377440" y="4023360"/>
            <a:ext cx="93268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2514600" y="4114800"/>
            <a:ext cx="900684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70" b="0">
                <a:solidFill>
                  <a:srgbClr val="1B2C37"/>
                </a:solidFill>
                <a:latin typeface="Aptos"/>
              </a:rPr>
              <a:t>Verkeerde bron/semantiek kan onjuiste statusduiding veroorzaken — fictieve analyse.</a:t>
            </a:r>
          </a:p>
        </p:txBody>
      </p:sp>
      <p:sp>
        <p:nvSpPr>
          <p:cNvPr id="37" name="Rectangle 36"/>
          <p:cNvSpPr/>
          <p:nvPr/>
        </p:nvSpPr>
        <p:spPr>
          <a:xfrm>
            <a:off x="457200" y="4462272"/>
            <a:ext cx="192024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66928" y="4572000"/>
            <a:ext cx="1691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Transition need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377440" y="4462272"/>
            <a:ext cx="93268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2514600" y="4553712"/>
            <a:ext cx="900684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70" b="0">
                <a:solidFill>
                  <a:srgbClr val="1B2C37"/>
                </a:solidFill>
                <a:latin typeface="Aptos"/>
              </a:rPr>
              <a:t>Valideer statusdefinitie, owner en authoritative source vóór final design.</a:t>
            </a:r>
          </a:p>
        </p:txBody>
      </p:sp>
      <p:sp>
        <p:nvSpPr>
          <p:cNvPr id="41" name="Rectangle 40"/>
          <p:cNvSpPr/>
          <p:nvPr/>
        </p:nvSpPr>
        <p:spPr>
          <a:xfrm>
            <a:off x="457200" y="4901184"/>
            <a:ext cx="192024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66928" y="5010912"/>
            <a:ext cx="1691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Business trace</a:t>
            </a:r>
          </a:p>
        </p:txBody>
      </p:sp>
      <p:sp>
        <p:nvSpPr>
          <p:cNvPr id="43" name="Rectangle 42"/>
          <p:cNvSpPr/>
          <p:nvPr/>
        </p:nvSpPr>
        <p:spPr>
          <a:xfrm>
            <a:off x="2377440" y="4901184"/>
            <a:ext cx="93268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2514600" y="4992624"/>
            <a:ext cx="900684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70" b="0">
                <a:solidFill>
                  <a:srgbClr val="1B2C37"/>
                </a:solidFill>
                <a:latin typeface="Aptos"/>
              </a:rPr>
              <a:t>Aanvrager begrijpt actuele status/vervolgstap.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457200" y="5340096"/>
            <a:ext cx="192024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566928" y="5449824"/>
            <a:ext cx="1691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Status</a:t>
            </a:r>
          </a:p>
        </p:txBody>
      </p:sp>
      <p:sp>
        <p:nvSpPr>
          <p:cNvPr id="47" name="Rectangle 46"/>
          <p:cNvSpPr/>
          <p:nvPr/>
        </p:nvSpPr>
        <p:spPr>
          <a:xfrm>
            <a:off x="2377440" y="5340096"/>
            <a:ext cx="93268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2514600" y="5431536"/>
            <a:ext cx="900684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70" b="0">
                <a:solidFill>
                  <a:srgbClr val="1B2C37"/>
                </a:solidFill>
                <a:latin typeface="Aptos"/>
              </a:rPr>
              <a:t>Open — fictief voorbeeld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