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118872"/>
            <a:ext cx="82296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900" b="1">
                <a:solidFill>
                  <a:srgbClr val="FFFFFF"/>
                </a:solidFill>
                <a:latin typeface="Aptos"/>
              </a:rPr>
              <a:t>Solution Architecture Decision — Fictief voorbeeld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595360" y="164592"/>
            <a:ext cx="31089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30" b="0">
                <a:solidFill>
                  <a:srgbClr val="FFFFFF"/>
                </a:solidFill>
                <a:latin typeface="Aptos"/>
              </a:rPr>
              <a:t>SAD-01 · Deployable-unit boundary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914400"/>
            <a:ext cx="109728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050" b="1">
                <a:solidFill>
                  <a:srgbClr val="11314B"/>
                </a:solidFill>
                <a:latin typeface="Aptos"/>
              </a:rPr>
              <a:t>Vraag: SBB-02 Statusinterpretatie en SBB-03 Statusbron-adapter samen of apart deployen?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1600200"/>
            <a:ext cx="3383280" cy="1325880"/>
          </a:xfrm>
          <a:prstGeom prst="roundRect">
            <a:avLst/>
          </a:prstGeom>
          <a:solidFill>
            <a:srgbClr val="E2F2E8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874519"/>
            <a:ext cx="31089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50" b="1">
                <a:solidFill>
                  <a:srgbClr val="11314B"/>
                </a:solidFill>
                <a:latin typeface="Aptos"/>
              </a:rPr>
              <a:t>Optie 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2286000"/>
            <a:ext cx="30175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830" b="0">
                <a:solidFill>
                  <a:srgbClr val="1B2C37"/>
                </a:solidFill>
                <a:latin typeface="Aptos"/>
              </a:rPr>
              <a:t>Gecombineerde deployable unit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434840" y="1600200"/>
            <a:ext cx="3383280" cy="1325880"/>
          </a:xfrm>
          <a:prstGeom prst="roundRect">
            <a:avLst/>
          </a:prstGeom>
          <a:solidFill>
            <a:srgbClr val="DCEEF8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572000" y="1874519"/>
            <a:ext cx="31089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50" b="1">
                <a:solidFill>
                  <a:srgbClr val="11314B"/>
                </a:solidFill>
                <a:latin typeface="Aptos"/>
              </a:rPr>
              <a:t>Optie B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17720" y="2286000"/>
            <a:ext cx="30175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830" b="0">
                <a:solidFill>
                  <a:srgbClr val="1B2C37"/>
                </a:solidFill>
                <a:latin typeface="Aptos"/>
              </a:rPr>
              <a:t>Gescheiden logical units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275320" y="1600200"/>
            <a:ext cx="3383280" cy="1325880"/>
          </a:xfrm>
          <a:prstGeom prst="round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412480" y="1874519"/>
            <a:ext cx="31089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50" b="1">
                <a:solidFill>
                  <a:srgbClr val="11314B"/>
                </a:solidFill>
                <a:latin typeface="Aptos"/>
              </a:rPr>
              <a:t>Optie C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458200" y="2286000"/>
            <a:ext cx="30175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830" b="0">
                <a:solidFill>
                  <a:srgbClr val="1B2C37"/>
                </a:solidFill>
                <a:latin typeface="Aptos"/>
              </a:rPr>
              <a:t>Besluit uitstellen tot constraints gevalideerd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94360" y="3337560"/>
            <a:ext cx="11064240" cy="1463040"/>
          </a:xfrm>
          <a:prstGeom prst="roundRect">
            <a:avLst/>
          </a:prstGeom>
          <a:solidFill>
            <a:srgbClr val="E2F2E8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22960" y="3566160"/>
            <a:ext cx="1828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000" b="1">
                <a:solidFill>
                  <a:srgbClr val="11314B"/>
                </a:solidFill>
                <a:latin typeface="Aptos"/>
              </a:rPr>
              <a:t>Fictief besluit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468880" y="3547872"/>
            <a:ext cx="877824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50" b="0">
                <a:solidFill>
                  <a:srgbClr val="1B2C37"/>
                </a:solidFill>
                <a:latin typeface="Aptos"/>
              </a:rPr>
              <a:t>Optie C. Rationale: operationele/security constraints zijn nog onvoldoende gevalideerd. Consequentie: logisch ontwerp kan door, maar runtime split blijft open.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94360" y="516636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50" b="1">
                <a:solidFill>
                  <a:srgbClr val="107678"/>
                </a:solidFill>
                <a:latin typeface="Aptos"/>
              </a:rPr>
              <a:t>Voorbeeld, geen aanbeveling voor een echte oplossing.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118872"/>
            <a:ext cx="82296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900" b="1">
                <a:solidFill>
                  <a:srgbClr val="FFFFFF"/>
                </a:solidFill>
                <a:latin typeface="Aptos"/>
              </a:rPr>
              <a:t>Decision Record — Voorbeeld SAD-01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595360" y="164592"/>
            <a:ext cx="31089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30" b="0">
                <a:solidFill>
                  <a:srgbClr val="FFFFFF"/>
                </a:solidFill>
                <a:latin typeface="Aptos"/>
              </a:rPr>
              <a:t>Eén keuze volledig uitgewerkt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822960"/>
            <a:ext cx="1920240" cy="438912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66928" y="932688"/>
            <a:ext cx="169164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1B2C37"/>
                </a:solidFill>
                <a:latin typeface="Aptos"/>
              </a:rPr>
              <a:t>ID</a:t>
            </a:r>
          </a:p>
        </p:txBody>
      </p:sp>
      <p:sp>
        <p:nvSpPr>
          <p:cNvPr id="7" name="Rectangle 6"/>
          <p:cNvSpPr/>
          <p:nvPr/>
        </p:nvSpPr>
        <p:spPr>
          <a:xfrm>
            <a:off x="2377440" y="822960"/>
            <a:ext cx="9326880" cy="43891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2514600" y="914400"/>
            <a:ext cx="9006840" cy="36575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70" b="0">
                <a:solidFill>
                  <a:srgbClr val="1B2C37"/>
                </a:solidFill>
                <a:latin typeface="Aptos"/>
              </a:rPr>
              <a:t>SAD-01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1261872"/>
            <a:ext cx="1920240" cy="438912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66928" y="1371600"/>
            <a:ext cx="169164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1B2C37"/>
                </a:solidFill>
                <a:latin typeface="Aptos"/>
              </a:rPr>
              <a:t>Question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377440" y="1261872"/>
            <a:ext cx="9326880" cy="43891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2514600" y="1353312"/>
            <a:ext cx="9006840" cy="36575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70" b="0">
                <a:solidFill>
                  <a:srgbClr val="1B2C37"/>
                </a:solidFill>
                <a:latin typeface="Aptos"/>
              </a:rPr>
              <a:t>SBB-02 en SBB-03 als één of afzonderlijke deployable units?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57200" y="1700784"/>
            <a:ext cx="1920240" cy="438912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66928" y="1810512"/>
            <a:ext cx="169164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1B2C37"/>
                </a:solidFill>
                <a:latin typeface="Aptos"/>
              </a:rPr>
              <a:t>Context/gap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377440" y="1700784"/>
            <a:ext cx="9326880" cy="43891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2514600" y="1792224"/>
            <a:ext cx="9006840" cy="36575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70" b="0">
                <a:solidFill>
                  <a:srgbClr val="1B2C37"/>
                </a:solidFill>
                <a:latin typeface="Aptos"/>
              </a:rPr>
              <a:t>SG-01 en DU-02 bevatten nog unresolved authority/operational constraints.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57200" y="2139696"/>
            <a:ext cx="1920240" cy="438912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66928" y="2249424"/>
            <a:ext cx="169164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1B2C37"/>
                </a:solidFill>
                <a:latin typeface="Aptos"/>
              </a:rPr>
              <a:t>ASR/QA</a:t>
            </a:r>
          </a:p>
        </p:txBody>
      </p:sp>
      <p:sp>
        <p:nvSpPr>
          <p:cNvPr id="19" name="Rectangle 18"/>
          <p:cNvSpPr/>
          <p:nvPr/>
        </p:nvSpPr>
        <p:spPr>
          <a:xfrm>
            <a:off x="2377440" y="2139696"/>
            <a:ext cx="9326880" cy="43891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2514600" y="2231136"/>
            <a:ext cx="9006840" cy="36575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70" b="0">
                <a:solidFill>
                  <a:srgbClr val="1B2C37"/>
                </a:solidFill>
                <a:latin typeface="Aptos"/>
              </a:rPr>
              <a:t>QA-01 resilience/correctness; security/operational constraints TBD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57200" y="2578608"/>
            <a:ext cx="1920240" cy="438912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566928" y="2688336"/>
            <a:ext cx="169164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1B2C37"/>
                </a:solidFill>
                <a:latin typeface="Aptos"/>
              </a:rPr>
              <a:t>Options</a:t>
            </a:r>
          </a:p>
        </p:txBody>
      </p:sp>
      <p:sp>
        <p:nvSpPr>
          <p:cNvPr id="23" name="Rectangle 22"/>
          <p:cNvSpPr/>
          <p:nvPr/>
        </p:nvSpPr>
        <p:spPr>
          <a:xfrm>
            <a:off x="2377440" y="2578608"/>
            <a:ext cx="9326880" cy="43891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2514600" y="2670048"/>
            <a:ext cx="9006840" cy="36575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70" b="0">
                <a:solidFill>
                  <a:srgbClr val="1B2C37"/>
                </a:solidFill>
                <a:latin typeface="Aptos"/>
              </a:rPr>
              <a:t>A combined; B separate; C defer until evidence validated</a:t>
            </a:r>
          </a:p>
        </p:txBody>
      </p:sp>
      <p:sp>
        <p:nvSpPr>
          <p:cNvPr id="25" name="Rectangle 24"/>
          <p:cNvSpPr/>
          <p:nvPr/>
        </p:nvSpPr>
        <p:spPr>
          <a:xfrm>
            <a:off x="457200" y="3017520"/>
            <a:ext cx="1920240" cy="438912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66928" y="3127248"/>
            <a:ext cx="169164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1B2C37"/>
                </a:solidFill>
                <a:latin typeface="Aptos"/>
              </a:rPr>
              <a:t>Criteria/trade-offs</a:t>
            </a:r>
          </a:p>
        </p:txBody>
      </p:sp>
      <p:sp>
        <p:nvSpPr>
          <p:cNvPr id="27" name="Rectangle 26"/>
          <p:cNvSpPr/>
          <p:nvPr/>
        </p:nvSpPr>
        <p:spPr>
          <a:xfrm>
            <a:off x="2377440" y="3017520"/>
            <a:ext cx="9326880" cy="43891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2514600" y="3108960"/>
            <a:ext cx="9006840" cy="36575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70" b="0">
                <a:solidFill>
                  <a:srgbClr val="1B2C37"/>
                </a:solidFill>
                <a:latin typeface="Aptos"/>
              </a:rPr>
              <a:t>Coupling, operability, resilience, security boundary — exacte weging niet verzonnen.</a:t>
            </a:r>
          </a:p>
        </p:txBody>
      </p:sp>
      <p:sp>
        <p:nvSpPr>
          <p:cNvPr id="29" name="Rectangle 28"/>
          <p:cNvSpPr/>
          <p:nvPr/>
        </p:nvSpPr>
        <p:spPr>
          <a:xfrm>
            <a:off x="457200" y="3456432"/>
            <a:ext cx="1920240" cy="438912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566928" y="3566160"/>
            <a:ext cx="169164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1B2C37"/>
                </a:solidFill>
                <a:latin typeface="Aptos"/>
              </a:rPr>
              <a:t>Decision</a:t>
            </a:r>
          </a:p>
        </p:txBody>
      </p:sp>
      <p:sp>
        <p:nvSpPr>
          <p:cNvPr id="31" name="Rectangle 30"/>
          <p:cNvSpPr/>
          <p:nvPr/>
        </p:nvSpPr>
        <p:spPr>
          <a:xfrm>
            <a:off x="2377440" y="3456432"/>
            <a:ext cx="9326880" cy="43891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2514600" y="3547872"/>
            <a:ext cx="9006840" cy="36575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70" b="0">
                <a:solidFill>
                  <a:srgbClr val="1B2C37"/>
                </a:solidFill>
                <a:latin typeface="Aptos"/>
              </a:rPr>
              <a:t>C — fictief: besluit uitstellen</a:t>
            </a:r>
          </a:p>
        </p:txBody>
      </p:sp>
      <p:sp>
        <p:nvSpPr>
          <p:cNvPr id="33" name="Rectangle 32"/>
          <p:cNvSpPr/>
          <p:nvPr/>
        </p:nvSpPr>
        <p:spPr>
          <a:xfrm>
            <a:off x="457200" y="3895344"/>
            <a:ext cx="1920240" cy="438912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566928" y="4005072"/>
            <a:ext cx="169164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1B2C37"/>
                </a:solidFill>
                <a:latin typeface="Aptos"/>
              </a:rPr>
              <a:t>Rationale</a:t>
            </a:r>
          </a:p>
        </p:txBody>
      </p:sp>
      <p:sp>
        <p:nvSpPr>
          <p:cNvPr id="35" name="Rectangle 34"/>
          <p:cNvSpPr/>
          <p:nvPr/>
        </p:nvSpPr>
        <p:spPr>
          <a:xfrm>
            <a:off x="2377440" y="3895344"/>
            <a:ext cx="9326880" cy="43891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2514600" y="3986783"/>
            <a:ext cx="9006840" cy="36575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70" b="0">
                <a:solidFill>
                  <a:srgbClr val="1B2C37"/>
                </a:solidFill>
                <a:latin typeface="Aptos"/>
              </a:rPr>
              <a:t>Essentiële constraints/evidence ontbreken; vroeg vastleggen creëert schijnzekerheid.</a:t>
            </a:r>
          </a:p>
        </p:txBody>
      </p:sp>
      <p:sp>
        <p:nvSpPr>
          <p:cNvPr id="37" name="Rectangle 36"/>
          <p:cNvSpPr/>
          <p:nvPr/>
        </p:nvSpPr>
        <p:spPr>
          <a:xfrm>
            <a:off x="457200" y="4334256"/>
            <a:ext cx="1920240" cy="438912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566928" y="4443984"/>
            <a:ext cx="169164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1B2C37"/>
                </a:solidFill>
                <a:latin typeface="Aptos"/>
              </a:rPr>
              <a:t>Consequences</a:t>
            </a:r>
          </a:p>
        </p:txBody>
      </p:sp>
      <p:sp>
        <p:nvSpPr>
          <p:cNvPr id="39" name="Rectangle 38"/>
          <p:cNvSpPr/>
          <p:nvPr/>
        </p:nvSpPr>
        <p:spPr>
          <a:xfrm>
            <a:off x="2377440" y="4334256"/>
            <a:ext cx="9326880" cy="43891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2514600" y="4425696"/>
            <a:ext cx="9006840" cy="36575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70" b="0">
                <a:solidFill>
                  <a:srgbClr val="1B2C37"/>
                </a:solidFill>
                <a:latin typeface="Aptos"/>
              </a:rPr>
              <a:t>Logical design continues; runtime split open; roadmap krijgt decision gate.</a:t>
            </a:r>
          </a:p>
        </p:txBody>
      </p:sp>
      <p:sp>
        <p:nvSpPr>
          <p:cNvPr id="41" name="Rectangle 40"/>
          <p:cNvSpPr/>
          <p:nvPr/>
        </p:nvSpPr>
        <p:spPr>
          <a:xfrm>
            <a:off x="457200" y="4773168"/>
            <a:ext cx="1920240" cy="438912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566928" y="4882896"/>
            <a:ext cx="169164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1B2C37"/>
                </a:solidFill>
                <a:latin typeface="Aptos"/>
              </a:rPr>
              <a:t>Impacted views</a:t>
            </a:r>
          </a:p>
        </p:txBody>
      </p:sp>
      <p:sp>
        <p:nvSpPr>
          <p:cNvPr id="43" name="Rectangle 42"/>
          <p:cNvSpPr/>
          <p:nvPr/>
        </p:nvSpPr>
        <p:spPr>
          <a:xfrm>
            <a:off x="2377440" y="4773168"/>
            <a:ext cx="9326880" cy="43891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2514600" y="4864608"/>
            <a:ext cx="9006840" cy="36575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70" b="0">
                <a:solidFill>
                  <a:srgbClr val="1B2C37"/>
                </a:solidFill>
                <a:latin typeface="Aptos"/>
              </a:rPr>
              <a:t>Building Blocks; Deployment; Quality; Roadmap</a:t>
            </a:r>
          </a:p>
        </p:txBody>
      </p:sp>
      <p:sp>
        <p:nvSpPr>
          <p:cNvPr id="45" name="Rectangle 44"/>
          <p:cNvSpPr/>
          <p:nvPr/>
        </p:nvSpPr>
        <p:spPr>
          <a:xfrm>
            <a:off x="457200" y="5212080"/>
            <a:ext cx="1920240" cy="438912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566928" y="5321808"/>
            <a:ext cx="169164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1B2C37"/>
                </a:solidFill>
                <a:latin typeface="Aptos"/>
              </a:rPr>
              <a:t>Status</a:t>
            </a:r>
          </a:p>
        </p:txBody>
      </p:sp>
      <p:sp>
        <p:nvSpPr>
          <p:cNvPr id="47" name="Rectangle 46"/>
          <p:cNvSpPr/>
          <p:nvPr/>
        </p:nvSpPr>
        <p:spPr>
          <a:xfrm>
            <a:off x="2377440" y="5212080"/>
            <a:ext cx="9326880" cy="43891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2514600" y="5303520"/>
            <a:ext cx="9006840" cy="36575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70" b="0">
                <a:solidFill>
                  <a:srgbClr val="1B2C37"/>
                </a:solidFill>
                <a:latin typeface="Aptos"/>
              </a:rPr>
              <a:t>Decided — fictief voorbeeld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