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Data Domain &amp; Ownership — Fictief voorbeeld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164592"/>
            <a:ext cx="3108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30" b="0">
                <a:solidFill>
                  <a:srgbClr val="FFFFFF"/>
                </a:solidFill>
                <a:latin typeface="Aptos"/>
              </a:rPr>
              <a:t>DD-01 · Aanvraagdata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325880"/>
            <a:ext cx="10972800" cy="338328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645920"/>
            <a:ext cx="10515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1">
                <a:solidFill>
                  <a:srgbClr val="11314B"/>
                </a:solidFill>
                <a:latin typeface="Aptos"/>
              </a:rPr>
              <a:t>DD-01  Aanvraagdata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240280"/>
            <a:ext cx="484632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1">
                <a:solidFill>
                  <a:srgbClr val="11314B"/>
                </a:solidFill>
                <a:latin typeface="Aptos"/>
              </a:rPr>
              <a:t>IN SCOPE</a:t>
            </a:r>
            <a:br/>
            <a:r>
              <a:t>• aanvraagidentiteit</a:t>
            </a:r>
            <a:br/>
            <a:r>
              <a:t>• aanvraagstatusreferentie</a:t>
            </a:r>
            <a:br/>
            <a:r>
              <a:t>• lifecycle-referenties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0" y="2240280"/>
            <a:ext cx="484632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1">
                <a:solidFill>
                  <a:srgbClr val="11314B"/>
                </a:solidFill>
                <a:latin typeface="Aptos"/>
              </a:rPr>
              <a:t>OUT OF SCOPE</a:t>
            </a:r>
            <a:br/>
            <a:r>
              <a:t>• person master data</a:t>
            </a:r>
            <a:br/>
            <a:r>
              <a:t>• financiële settlement</a:t>
            </a:r>
            <a:br/>
            <a:r>
              <a:t>• fysieke database-inrichting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977639"/>
            <a:ext cx="10058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1">
                <a:solidFill>
                  <a:srgbClr val="107678"/>
                </a:solidFill>
                <a:latin typeface="Aptos"/>
              </a:rPr>
              <a:t>Owner role: Data Owner Aanvragen · Steward role: Data Steward Aanvragen — beide fictief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516636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1">
                <a:solidFill>
                  <a:srgbClr val="107678"/>
                </a:solidFill>
                <a:latin typeface="Aptos"/>
              </a:rPr>
              <a:t>Exact authoritative source system is TBD; domain ownership is niet hetzelfde als system ownership.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Domain Register — Voorbeeld DD-01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164592"/>
            <a:ext cx="3108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30" b="0">
                <a:solidFill>
                  <a:srgbClr val="FFFFFF"/>
                </a:solidFill>
                <a:latin typeface="Aptos"/>
              </a:rPr>
              <a:t>Eén data domain volledig uitgewerkt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777240"/>
            <a:ext cx="1920240" cy="420624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868680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1">
                <a:solidFill>
                  <a:srgbClr val="1B2C37"/>
                </a:solidFill>
                <a:latin typeface="Aptos"/>
              </a:rPr>
              <a:t>ID</a:t>
            </a:r>
          </a:p>
        </p:txBody>
      </p:sp>
      <p:sp>
        <p:nvSpPr>
          <p:cNvPr id="7" name="Rectangle 6"/>
          <p:cNvSpPr/>
          <p:nvPr/>
        </p:nvSpPr>
        <p:spPr>
          <a:xfrm>
            <a:off x="2377440" y="777240"/>
            <a:ext cx="9326880" cy="420624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514600" y="859536"/>
            <a:ext cx="9006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50" b="0">
                <a:solidFill>
                  <a:srgbClr val="1B2C37"/>
                </a:solidFill>
                <a:latin typeface="Aptos"/>
              </a:rPr>
              <a:t>DD-01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197864"/>
            <a:ext cx="1920240" cy="420624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1289304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1">
                <a:solidFill>
                  <a:srgbClr val="1B2C37"/>
                </a:solidFill>
                <a:latin typeface="Aptos"/>
              </a:rPr>
              <a:t>Domain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377440" y="1197864"/>
            <a:ext cx="9326880" cy="420624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514600" y="1280160"/>
            <a:ext cx="9006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50" b="0">
                <a:solidFill>
                  <a:srgbClr val="1B2C37"/>
                </a:solidFill>
                <a:latin typeface="Aptos"/>
              </a:rPr>
              <a:t>Aanvraagdata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1618488"/>
            <a:ext cx="1920240" cy="53035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66928" y="1709928"/>
            <a:ext cx="1691640" cy="4571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1">
                <a:solidFill>
                  <a:srgbClr val="1B2C37"/>
                </a:solidFill>
                <a:latin typeface="Aptos"/>
              </a:rPr>
              <a:t>Purpose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377440" y="1618488"/>
            <a:ext cx="9326880" cy="53035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14600" y="1700784"/>
            <a:ext cx="9006840" cy="4754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50" b="0">
                <a:solidFill>
                  <a:srgbClr val="1B2C37"/>
                </a:solidFill>
                <a:latin typeface="Aptos"/>
              </a:rPr>
              <a:t>Beheert semantische verantwoordelijkheid voor data over aanvragen en hun lifecycle-referenties.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2148840"/>
            <a:ext cx="1920240" cy="420624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66928" y="2240280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1">
                <a:solidFill>
                  <a:srgbClr val="1B2C37"/>
                </a:solidFill>
                <a:latin typeface="Aptos"/>
              </a:rPr>
              <a:t>In scope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377440" y="2148840"/>
            <a:ext cx="9326880" cy="420624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514600" y="2231136"/>
            <a:ext cx="9006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50" b="0">
                <a:solidFill>
                  <a:srgbClr val="1B2C37"/>
                </a:solidFill>
                <a:latin typeface="Aptos"/>
              </a:rPr>
              <a:t>Aanvraagidentiteit; aanvraagstatusreferentie; lifecycle-referenties.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2569464"/>
            <a:ext cx="1920240" cy="420624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66928" y="2660904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1">
                <a:solidFill>
                  <a:srgbClr val="1B2C37"/>
                </a:solidFill>
                <a:latin typeface="Aptos"/>
              </a:rPr>
              <a:t>Out of scope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377440" y="2569464"/>
            <a:ext cx="9326880" cy="420624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514600" y="2651760"/>
            <a:ext cx="9006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50" b="0">
                <a:solidFill>
                  <a:srgbClr val="1B2C37"/>
                </a:solidFill>
                <a:latin typeface="Aptos"/>
              </a:rPr>
              <a:t>Person master data; financiële settlement; fysieke opslag.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57200" y="2990088"/>
            <a:ext cx="1920240" cy="420624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66928" y="3081528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1">
                <a:solidFill>
                  <a:srgbClr val="1B2C37"/>
                </a:solidFill>
                <a:latin typeface="Aptos"/>
              </a:rPr>
              <a:t>Core concepts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377440" y="2990088"/>
            <a:ext cx="9326880" cy="420624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514600" y="3072384"/>
            <a:ext cx="9006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50" b="0">
                <a:solidFill>
                  <a:srgbClr val="1B2C37"/>
                </a:solidFill>
                <a:latin typeface="Aptos"/>
              </a:rPr>
              <a:t>Aanvraag; Aanvraagstatus — verwijzen naar business/data definitions.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57200" y="3410712"/>
            <a:ext cx="1920240" cy="420624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66928" y="3502152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1">
                <a:solidFill>
                  <a:srgbClr val="1B2C37"/>
                </a:solidFill>
                <a:latin typeface="Aptos"/>
              </a:rPr>
              <a:t>Business trace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377440" y="3410712"/>
            <a:ext cx="9326880" cy="420624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514600" y="3493008"/>
            <a:ext cx="9006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50" b="0">
                <a:solidFill>
                  <a:srgbClr val="1B2C37"/>
                </a:solidFill>
                <a:latin typeface="Aptos"/>
              </a:rPr>
              <a:t>Aanvraagbehandeling capability/process — fictieve context.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57200" y="3831336"/>
            <a:ext cx="1920240" cy="420624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66928" y="3922776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1">
                <a:solidFill>
                  <a:srgbClr val="1B2C37"/>
                </a:solidFill>
                <a:latin typeface="Aptos"/>
              </a:rPr>
              <a:t>Owner role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377440" y="3831336"/>
            <a:ext cx="9326880" cy="420624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2514600" y="3913632"/>
            <a:ext cx="9006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50" b="0">
                <a:solidFill>
                  <a:srgbClr val="1B2C37"/>
                </a:solidFill>
                <a:latin typeface="Aptos"/>
              </a:rPr>
              <a:t>Data Owner Aanvragen — fictief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57200" y="4251960"/>
            <a:ext cx="1920240" cy="420624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66928" y="4343400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1">
                <a:solidFill>
                  <a:srgbClr val="1B2C37"/>
                </a:solidFill>
                <a:latin typeface="Aptos"/>
              </a:rPr>
              <a:t>Steward role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377440" y="4251960"/>
            <a:ext cx="9326880" cy="420624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2514600" y="4334256"/>
            <a:ext cx="9006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50" b="0">
                <a:solidFill>
                  <a:srgbClr val="1B2C37"/>
                </a:solidFill>
                <a:latin typeface="Aptos"/>
              </a:rPr>
              <a:t>Data Steward Aanvragen — fictief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57200" y="4672584"/>
            <a:ext cx="1920240" cy="420624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66928" y="4764024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1">
                <a:solidFill>
                  <a:srgbClr val="1B2C37"/>
                </a:solidFill>
                <a:latin typeface="Aptos"/>
              </a:rPr>
              <a:t>Authority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377440" y="4672584"/>
            <a:ext cx="9326880" cy="420624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2514600" y="4754880"/>
            <a:ext cx="9006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50" b="0">
                <a:solidFill>
                  <a:srgbClr val="1B2C37"/>
                </a:solidFill>
                <a:latin typeface="Aptos"/>
              </a:rPr>
              <a:t>Definitie- en kwaliteitsverantwoordelijkheid; exact source system TBD.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57200" y="5093208"/>
            <a:ext cx="1920240" cy="420624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66928" y="5184648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1">
                <a:solidFill>
                  <a:srgbClr val="1B2C37"/>
                </a:solidFill>
                <a:latin typeface="Aptos"/>
              </a:rPr>
              <a:t>Dependencies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377440" y="5093208"/>
            <a:ext cx="9326880" cy="420624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2514600" y="5175504"/>
            <a:ext cx="9006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50" b="0">
                <a:solidFill>
                  <a:srgbClr val="1B2C37"/>
                </a:solidFill>
                <a:latin typeface="Aptos"/>
              </a:rPr>
              <a:t>Persoonsdata-domain; downstream statusinzage — fictief</a:t>
            </a:r>
          </a:p>
        </p:txBody>
      </p:sp>
      <p:sp>
        <p:nvSpPr>
          <p:cNvPr id="49" name="Rectangle 48"/>
          <p:cNvSpPr/>
          <p:nvPr/>
        </p:nvSpPr>
        <p:spPr>
          <a:xfrm>
            <a:off x="457200" y="5513832"/>
            <a:ext cx="1920240" cy="420624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566928" y="5605272"/>
            <a:ext cx="169164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1">
                <a:solidFill>
                  <a:srgbClr val="1B2C37"/>
                </a:solidFill>
                <a:latin typeface="Aptos"/>
              </a:rPr>
              <a:t>Status</a:t>
            </a:r>
          </a:p>
        </p:txBody>
      </p:sp>
      <p:sp>
        <p:nvSpPr>
          <p:cNvPr id="51" name="Rectangle 50"/>
          <p:cNvSpPr/>
          <p:nvPr/>
        </p:nvSpPr>
        <p:spPr>
          <a:xfrm>
            <a:off x="2377440" y="5513832"/>
            <a:ext cx="9326880" cy="420624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2514600" y="5596128"/>
            <a:ext cx="9006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50" b="0">
                <a:solidFill>
                  <a:srgbClr val="1B2C37"/>
                </a:solidFill>
                <a:latin typeface="Aptos"/>
              </a:rPr>
              <a:t>Proposed — fictief voorbeeld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